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4"/>
  </p:handoutMasterIdLst>
  <p:sldIdLst>
    <p:sldId id="256" r:id="rId2"/>
    <p:sldId id="272" r:id="rId3"/>
    <p:sldId id="479" r:id="rId4"/>
    <p:sldId id="490" r:id="rId5"/>
    <p:sldId id="481" r:id="rId6"/>
    <p:sldId id="483" r:id="rId7"/>
    <p:sldId id="484" r:id="rId8"/>
    <p:sldId id="485" r:id="rId9"/>
    <p:sldId id="486" r:id="rId10"/>
    <p:sldId id="488" r:id="rId11"/>
    <p:sldId id="491" r:id="rId12"/>
    <p:sldId id="489" r:id="rId13"/>
    <p:sldId id="482" r:id="rId14"/>
    <p:sldId id="480" r:id="rId15"/>
    <p:sldId id="478" r:id="rId16"/>
    <p:sldId id="477" r:id="rId17"/>
    <p:sldId id="280" r:id="rId18"/>
    <p:sldId id="476" r:id="rId19"/>
    <p:sldId id="466" r:id="rId20"/>
    <p:sldId id="261" r:id="rId21"/>
    <p:sldId id="279" r:id="rId22"/>
    <p:sldId id="455" r:id="rId23"/>
    <p:sldId id="263" r:id="rId24"/>
    <p:sldId id="467" r:id="rId25"/>
    <p:sldId id="468" r:id="rId26"/>
    <p:sldId id="471" r:id="rId27"/>
    <p:sldId id="475" r:id="rId28"/>
    <p:sldId id="472" r:id="rId29"/>
    <p:sldId id="473" r:id="rId30"/>
    <p:sldId id="474" r:id="rId31"/>
    <p:sldId id="266" r:id="rId32"/>
    <p:sldId id="45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FF"/>
    <a:srgbClr val="604900"/>
    <a:srgbClr val="FFE7FF"/>
    <a:srgbClr val="7AB850"/>
    <a:srgbClr val="660033"/>
    <a:srgbClr val="FFF7FF"/>
    <a:srgbClr val="9A009A"/>
    <a:srgbClr val="660066"/>
    <a:srgbClr val="FFC30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42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6DD09C4-2812-0F47-8701-3D2E1FC1AFB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b="1" dirty="0">
                <a:solidFill>
                  <a:srgbClr val="FFC3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Successful </a:t>
            </a:r>
          </a:p>
          <a:p>
            <a:pPr algn="ctr"/>
            <a:r>
              <a:rPr lang="en-US" sz="140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Agents  </a:t>
            </a: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AB19387E-3C1B-7311-24A2-CE408D60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58EA580-740F-9D83-F1ED-6DF19F65D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3B13E86-633B-70AA-0326-21AE216EAC0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3BBEBE-1CD6-AA74-B384-20BFADDB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18084AE-C584-12BE-FEF8-17668484194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698DE19-1A44-5A8F-D251-ADF0A7BB9865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3FB2254-34F3-43CD-2C45-C765343B712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F691A-1011-E9FE-7202-160F0B2F6FFB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99D943E-39D8-CC4C-8F26-C4BB91704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D41345C3-BA4C-99E5-5814-58D91E7BF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8FC9631C-A232-A9D1-103C-8A4998F9F7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E0F5A42-2EC7-CA2B-3D29-5A13BB23EF7C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28D5CCC-F172-6459-0DC9-D972F790A8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92F53A-C6FF-F102-032B-DAD373EE23A7}"/>
              </a:ext>
            </a:extLst>
          </p:cNvPr>
          <p:cNvSpPr txBox="1"/>
          <p:nvPr/>
        </p:nvSpPr>
        <p:spPr>
          <a:xfrm>
            <a:off x="1413364" y="6283618"/>
            <a:ext cx="4925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https://www.nvidia.com/en-us/glossary/ai-agents/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4BF80C-85CC-5F29-78DE-6A0BD9E02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66" y="1143000"/>
            <a:ext cx="9141266" cy="514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EE20F4-DC11-8FD1-9181-757BA8BE31A4}"/>
              </a:ext>
            </a:extLst>
          </p:cNvPr>
          <p:cNvSpPr txBox="1"/>
          <p:nvPr/>
        </p:nvSpPr>
        <p:spPr>
          <a:xfrm>
            <a:off x="968268" y="48002"/>
            <a:ext cx="9889954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AI Agents can use multiple </a:t>
            </a:r>
            <a:r>
              <a:rPr lang="en-US" sz="3600" b="1" dirty="0">
                <a:solidFill>
                  <a:srgbClr val="FF79FF"/>
                </a:solidFill>
              </a:rPr>
              <a:t>LLM</a:t>
            </a:r>
            <a:r>
              <a:rPr lang="en-US" sz="3600" dirty="0">
                <a:solidFill>
                  <a:schemeClr val="bg1"/>
                </a:solidFill>
              </a:rPr>
              <a:t> models, </a:t>
            </a:r>
            <a:r>
              <a:rPr lang="en-US" sz="3600" b="1" dirty="0">
                <a:solidFill>
                  <a:srgbClr val="FFC000"/>
                </a:solidFill>
              </a:rPr>
              <a:t>tools</a:t>
            </a:r>
            <a:r>
              <a:rPr lang="en-US" sz="3600" dirty="0">
                <a:solidFill>
                  <a:schemeClr val="bg1"/>
                </a:solidFill>
              </a:rPr>
              <a:t>, and </a:t>
            </a:r>
            <a:r>
              <a:rPr lang="en-US" sz="3600" dirty="0">
                <a:solidFill>
                  <a:srgbClr val="FFC000"/>
                </a:solidFill>
              </a:rPr>
              <a:t>functions</a:t>
            </a:r>
            <a:r>
              <a:rPr lang="en-US" sz="3600" dirty="0">
                <a:solidFill>
                  <a:schemeClr val="bg1"/>
                </a:solidFill>
              </a:rPr>
              <a:t> to get complex tasks done</a:t>
            </a:r>
          </a:p>
        </p:txBody>
      </p:sp>
    </p:spTree>
    <p:extLst>
      <p:ext uri="{BB962C8B-B14F-4D97-AF65-F5344CB8AC3E}">
        <p14:creationId xmlns:p14="http://schemas.microsoft.com/office/powerpoint/2010/main" val="785846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4ABF9E-EE28-C726-065B-A872C53A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22A342C-806C-ACBC-9CEF-9D6A8F03B4DE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ED46C6D-F178-9018-87EB-B852441CC86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A2A2B9F-AD29-733F-9251-7E4D5B0619F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BB405-578B-B723-CD31-A41BD0D58054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8777CA1F-FAFC-1716-2E46-EA18A1285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CB6400C7-5B94-D4AF-92C8-825BFF0B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6737D948-CD0E-6FA8-A813-64325C78B9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11B7902-E7C4-15B2-03F1-69D68DCF022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16950D5-A1C3-5828-EFB7-51BB652211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514555-6752-87EF-CBDD-C8B13604F2B5}"/>
              </a:ext>
            </a:extLst>
          </p:cNvPr>
          <p:cNvSpPr txBox="1"/>
          <p:nvPr/>
        </p:nvSpPr>
        <p:spPr>
          <a:xfrm>
            <a:off x="762040" y="702303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B3EEE6-E87D-C9A4-6950-100151090776}"/>
              </a:ext>
            </a:extLst>
          </p:cNvPr>
          <p:cNvSpPr txBox="1"/>
          <p:nvPr/>
        </p:nvSpPr>
        <p:spPr>
          <a:xfrm>
            <a:off x="762039" y="1533080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3DC88E-0041-4988-EBE8-DEE47986B44F}"/>
              </a:ext>
            </a:extLst>
          </p:cNvPr>
          <p:cNvSpPr txBox="1"/>
          <p:nvPr/>
        </p:nvSpPr>
        <p:spPr>
          <a:xfrm>
            <a:off x="783812" y="237127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771CF1-A45F-0FB4-C03C-55EF79BB761E}"/>
              </a:ext>
            </a:extLst>
          </p:cNvPr>
          <p:cNvSpPr txBox="1"/>
          <p:nvPr/>
        </p:nvSpPr>
        <p:spPr>
          <a:xfrm>
            <a:off x="783813" y="3100620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63ADC0-8068-0759-CCAC-9F8E18D259A9}"/>
              </a:ext>
            </a:extLst>
          </p:cNvPr>
          <p:cNvSpPr txBox="1"/>
          <p:nvPr/>
        </p:nvSpPr>
        <p:spPr>
          <a:xfrm>
            <a:off x="772928" y="389527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308A52-1609-87E9-2F06-0BBD337E4DF8}"/>
              </a:ext>
            </a:extLst>
          </p:cNvPr>
          <p:cNvSpPr txBox="1"/>
          <p:nvPr/>
        </p:nvSpPr>
        <p:spPr>
          <a:xfrm>
            <a:off x="783812" y="465719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3883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BF01E-D0A1-5D7D-1F5A-E9376306C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74B6D9-AF3C-A1BD-F76B-C9D0A00FF2B1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BCEFAE5-D947-036F-9E12-B28F98551AC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399B4C4-2A98-CCE0-4031-7EE3FED989C8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5AFCD6-EDEF-4E82-4447-CE6A386795CE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22C1F46C-65B6-26B6-919E-6D2C99917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8D51F16D-77C6-5922-7032-2C11DE423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FC1BF092-1E84-13FB-186C-0F5592B254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26252DC-E4E4-7516-3FD1-75FF1EC5E7F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1C6652E-5EB4-C82A-2210-EF5EC908BE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471FE-59D5-8D27-3E72-54119165DB31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ED1B68-3DF6-0884-BED5-00C07E044A56}"/>
              </a:ext>
            </a:extLst>
          </p:cNvPr>
          <p:cNvSpPr txBox="1"/>
          <p:nvPr/>
        </p:nvSpPr>
        <p:spPr>
          <a:xfrm>
            <a:off x="762039" y="274841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B4C6EE-3001-2A2D-A8F2-16468C5FCB33}"/>
              </a:ext>
            </a:extLst>
          </p:cNvPr>
          <p:cNvSpPr txBox="1"/>
          <p:nvPr/>
        </p:nvSpPr>
        <p:spPr>
          <a:xfrm>
            <a:off x="783812" y="3586615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ECC711-D5FE-126F-88C0-27B76292F763}"/>
              </a:ext>
            </a:extLst>
          </p:cNvPr>
          <p:cNvSpPr txBox="1"/>
          <p:nvPr/>
        </p:nvSpPr>
        <p:spPr>
          <a:xfrm>
            <a:off x="783813" y="431595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081F1D-7709-CC12-A73D-649A475E1F58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CEA9FD-A2D8-0A3B-FC40-195AD1CC5B42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C285A4-43AB-C434-AC1F-DA8A4824FEED}"/>
              </a:ext>
            </a:extLst>
          </p:cNvPr>
          <p:cNvSpPr txBox="1"/>
          <p:nvPr/>
        </p:nvSpPr>
        <p:spPr>
          <a:xfrm>
            <a:off x="4191000" y="219398"/>
            <a:ext cx="7870371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Define goal,  success criteria and constraints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Decide tools, escalation rules, autonomy level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Build prompts, choose task specific LLMs, put guardrails, etc. </a:t>
            </a:r>
          </a:p>
        </p:txBody>
      </p:sp>
      <p:pic>
        <p:nvPicPr>
          <p:cNvPr id="9" name="Graphic 8" descr="Male profile with solid fill">
            <a:extLst>
              <a:ext uri="{FF2B5EF4-FFF2-40B4-BE49-F238E27FC236}">
                <a16:creationId xmlns:a16="http://schemas.microsoft.com/office/drawing/2014/main" id="{B80FD10B-14A6-382D-B256-19AACD5FEC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63683" y="8915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6F7CB7-56DD-05ED-B526-6395C4822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8B2EEFE-95F5-F006-63C4-7793DEFE25F3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EBC61FB0-59B9-ED6C-C286-CA6EE9A762D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795BBC7-ACEC-33C7-2E61-A6CD66174FB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6D528F-17D1-7CA3-2B14-D5B59872DC5A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C1DA554-5DE2-DD58-2553-199C59267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294A13F-3EFC-44B2-269C-DC9E476FB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0E4E5AB4-B20F-CB17-B24F-B4EA5BE77A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A7E1472-B240-1352-0BE8-1B8A9040A97E}"/>
              </a:ext>
            </a:extLst>
          </p:cNvPr>
          <p:cNvSpPr/>
          <p:nvPr/>
        </p:nvSpPr>
        <p:spPr>
          <a:xfrm rot="2484305">
            <a:off x="10969520" y="-10154"/>
            <a:ext cx="1264290" cy="533747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10C50A1B-48AE-9D08-2889-6265E78E9E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CCBF9F-3565-2489-3AFF-C8F49826C8B2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F2E82-6073-05AF-3B59-9BFB3090FE64}"/>
              </a:ext>
            </a:extLst>
          </p:cNvPr>
          <p:cNvSpPr txBox="1"/>
          <p:nvPr/>
        </p:nvSpPr>
        <p:spPr>
          <a:xfrm>
            <a:off x="751156" y="103306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0E979C-C513-CEDD-EB88-98572923A7A4}"/>
              </a:ext>
            </a:extLst>
          </p:cNvPr>
          <p:cNvSpPr txBox="1"/>
          <p:nvPr/>
        </p:nvSpPr>
        <p:spPr>
          <a:xfrm>
            <a:off x="783812" y="3586615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C6DCE3-99A2-A3C0-E0BC-00D1129FCE3A}"/>
              </a:ext>
            </a:extLst>
          </p:cNvPr>
          <p:cNvSpPr txBox="1"/>
          <p:nvPr/>
        </p:nvSpPr>
        <p:spPr>
          <a:xfrm>
            <a:off x="783813" y="431595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E02A1C-8907-6F2A-8E10-4DA597ADC73C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CD6155-424E-65C0-9380-3EB3543595D0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772A3-06F4-990D-987A-D32AE7E77E3B}"/>
              </a:ext>
            </a:extLst>
          </p:cNvPr>
          <p:cNvSpPr txBox="1"/>
          <p:nvPr/>
        </p:nvSpPr>
        <p:spPr>
          <a:xfrm>
            <a:off x="4103914" y="1035826"/>
            <a:ext cx="7870371" cy="267765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Evals: Then most important &amp; time consuming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Humans need to create a Golden 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Is the AI Agent doing the right thing?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Check for task success, tool correctness, plan correctness, safety, 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Decide on evaluation metrics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 are very involved but also automate</a:t>
            </a:r>
          </a:p>
        </p:txBody>
      </p:sp>
      <p:pic>
        <p:nvPicPr>
          <p:cNvPr id="8" name="Graphic 7" descr="Male profile with solid fill">
            <a:extLst>
              <a:ext uri="{FF2B5EF4-FFF2-40B4-BE49-F238E27FC236}">
                <a16:creationId xmlns:a16="http://schemas.microsoft.com/office/drawing/2014/main" id="{0791CE89-BE25-6740-0C24-676FAA1A5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22166" y="1740596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012DB2-EE43-E272-7A0D-8E2CCFA780EC}"/>
              </a:ext>
            </a:extLst>
          </p:cNvPr>
          <p:cNvSpPr txBox="1"/>
          <p:nvPr/>
        </p:nvSpPr>
        <p:spPr>
          <a:xfrm>
            <a:off x="7053931" y="227816"/>
            <a:ext cx="3897087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Humans need to learn how to test probabilistic AI systems</a:t>
            </a:r>
          </a:p>
        </p:txBody>
      </p:sp>
      <p:pic>
        <p:nvPicPr>
          <p:cNvPr id="13" name="Graphic 12" descr="Male profile with solid fill">
            <a:extLst>
              <a:ext uri="{FF2B5EF4-FFF2-40B4-BE49-F238E27FC236}">
                <a16:creationId xmlns:a16="http://schemas.microsoft.com/office/drawing/2014/main" id="{A835610C-1659-8460-74AA-D749478DE6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6618" y="162166"/>
            <a:ext cx="609600" cy="609600"/>
          </a:xfrm>
          <a:prstGeom prst="rect">
            <a:avLst/>
          </a:prstGeom>
        </p:spPr>
      </p:pic>
      <p:pic>
        <p:nvPicPr>
          <p:cNvPr id="14" name="Graphic 13" descr="Male profile with solid fill">
            <a:extLst>
              <a:ext uri="{FF2B5EF4-FFF2-40B4-BE49-F238E27FC236}">
                <a16:creationId xmlns:a16="http://schemas.microsoft.com/office/drawing/2014/main" id="{4A39DD09-E6B4-2490-B0E3-1088EFC7E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2332" y="151283"/>
            <a:ext cx="609600" cy="609600"/>
          </a:xfrm>
          <a:prstGeom prst="rect">
            <a:avLst/>
          </a:prstGeom>
        </p:spPr>
      </p:pic>
      <p:pic>
        <p:nvPicPr>
          <p:cNvPr id="16" name="Graphic 15" descr="Male profile with solid fill">
            <a:extLst>
              <a:ext uri="{FF2B5EF4-FFF2-40B4-BE49-F238E27FC236}">
                <a16:creationId xmlns:a16="http://schemas.microsoft.com/office/drawing/2014/main" id="{E7FFE197-D441-1117-4F97-79533740D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77638" y="140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7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75D6B4-E3EF-B62C-1596-C78BB29FE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2F01D441-D807-23CF-3987-0EAD9B79B7C9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E59B114-2398-B050-2049-F6511A46BFA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933A325-ACF8-E2EB-F913-C277F62F85E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09B6BA-1C5C-B0EE-07DC-B7BF7090EC80}"/>
              </a:ext>
            </a:extLst>
          </p:cNvPr>
          <p:cNvSpPr/>
          <p:nvPr/>
        </p:nvSpPr>
        <p:spPr>
          <a:xfrm>
            <a:off x="10886" y="29978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D2450E99-796D-3A83-0879-8AF8C6BF1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FE2AB329-62A6-9670-D4C0-A5313CE40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E946BE42-730B-5A24-91B5-8C82F9DBD0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AEF115-ADE0-FEC2-07AD-2168006BE6EF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5A9BC89-1F87-E465-EE06-2E2F65993E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C603A-3246-1207-FDC1-EE06889AFAE9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448863-0B22-2AA3-170C-45A1C4E72705}"/>
              </a:ext>
            </a:extLst>
          </p:cNvPr>
          <p:cNvSpPr txBox="1"/>
          <p:nvPr/>
        </p:nvSpPr>
        <p:spPr>
          <a:xfrm>
            <a:off x="751156" y="86977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F2088C-429E-24E5-7E41-0E0EB9074587}"/>
              </a:ext>
            </a:extLst>
          </p:cNvPr>
          <p:cNvSpPr txBox="1"/>
          <p:nvPr/>
        </p:nvSpPr>
        <p:spPr>
          <a:xfrm>
            <a:off x="740271" y="168558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9D4BB2-FE8F-0B15-EE65-34B7E11947D2}"/>
              </a:ext>
            </a:extLst>
          </p:cNvPr>
          <p:cNvSpPr txBox="1"/>
          <p:nvPr/>
        </p:nvSpPr>
        <p:spPr>
          <a:xfrm>
            <a:off x="783813" y="431595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C62ECC-DD10-7351-E217-386A608C45E4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2B06C1-5313-6641-360A-9B474FEC947E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8622DD-AF79-B1C1-312C-A847FE66CCFA}"/>
              </a:ext>
            </a:extLst>
          </p:cNvPr>
          <p:cNvSpPr txBox="1"/>
          <p:nvPr/>
        </p:nvSpPr>
        <p:spPr>
          <a:xfrm>
            <a:off x="4103914" y="1699859"/>
            <a:ext cx="7870371" cy="30469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Goal: (In Production): Humans observe &amp; spot check the Agents reasoning &amp; results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Humans need to create a Golden 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Is the AI Agent doing the right thing?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Check for task success, tool correctness, plan correctness, safety, 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Decide on evaluation metrics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 are very involved but also automate</a:t>
            </a:r>
          </a:p>
        </p:txBody>
      </p:sp>
      <p:pic>
        <p:nvPicPr>
          <p:cNvPr id="16" name="Graphic 15" descr="Male profile with solid fill">
            <a:extLst>
              <a:ext uri="{FF2B5EF4-FFF2-40B4-BE49-F238E27FC236}">
                <a16:creationId xmlns:a16="http://schemas.microsoft.com/office/drawing/2014/main" id="{198F7FEA-AD3E-9AE5-D298-A35E03220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2676" y="662910"/>
            <a:ext cx="609600" cy="609600"/>
          </a:xfrm>
          <a:prstGeom prst="rect">
            <a:avLst/>
          </a:prstGeom>
        </p:spPr>
      </p:pic>
      <p:pic>
        <p:nvPicPr>
          <p:cNvPr id="17" name="Graphic 16" descr="Male profile with solid fill">
            <a:extLst>
              <a:ext uri="{FF2B5EF4-FFF2-40B4-BE49-F238E27FC236}">
                <a16:creationId xmlns:a16="http://schemas.microsoft.com/office/drawing/2014/main" id="{DFF57C04-DDCB-FA8B-76AB-BC41C0156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48390" y="652027"/>
            <a:ext cx="609600" cy="609600"/>
          </a:xfrm>
          <a:prstGeom prst="rect">
            <a:avLst/>
          </a:prstGeom>
        </p:spPr>
      </p:pic>
      <p:pic>
        <p:nvPicPr>
          <p:cNvPr id="22" name="Graphic 21" descr="Male profile with solid fill">
            <a:extLst>
              <a:ext uri="{FF2B5EF4-FFF2-40B4-BE49-F238E27FC236}">
                <a16:creationId xmlns:a16="http://schemas.microsoft.com/office/drawing/2014/main" id="{90FD3AC9-9C69-025F-527F-8C2B41C299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3696" y="641144"/>
            <a:ext cx="609600" cy="609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151F69E-EEC4-90EF-536B-C3FBAF92184F}"/>
              </a:ext>
            </a:extLst>
          </p:cNvPr>
          <p:cNvSpPr txBox="1"/>
          <p:nvPr/>
        </p:nvSpPr>
        <p:spPr>
          <a:xfrm>
            <a:off x="8369028" y="859189"/>
            <a:ext cx="2581990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Humans manage a Digital Workforce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56D1D64-A079-21C3-E58E-341D5420C1EA}"/>
              </a:ext>
            </a:extLst>
          </p:cNvPr>
          <p:cNvSpPr/>
          <p:nvPr/>
        </p:nvSpPr>
        <p:spPr>
          <a:xfrm rot="2484305">
            <a:off x="10969520" y="-10154"/>
            <a:ext cx="1264290" cy="533747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69154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5CCA52-07E7-268F-5F8B-90CFF6A61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2F51162E-5F44-1E9C-04B2-9CCFFD9B3CA2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7A3C5D2-889D-3B63-06AC-E8D4C6FB70F5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21645D7-CE6A-6C64-DB08-7702E92F786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8AE8EB-05B6-831C-E8D5-CE0D94F23D03}"/>
              </a:ext>
            </a:extLst>
          </p:cNvPr>
          <p:cNvSpPr/>
          <p:nvPr/>
        </p:nvSpPr>
        <p:spPr>
          <a:xfrm>
            <a:off x="10886" y="29978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C4F2B1F-265E-8FA5-91EB-31282F1E5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B9F4505-D6F3-B9DB-E672-DC00294DD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07B9B6B-DF30-3021-F6F8-E11E25D88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4270BCF-6EF9-5505-DC80-B25E6BFD097D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49E8062-4898-F3AE-DC0C-528DECA4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00820F-DCE5-2F74-F336-95F139C690B0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25A3D-6327-4036-25D3-91D7C46B9380}"/>
              </a:ext>
            </a:extLst>
          </p:cNvPr>
          <p:cNvSpPr txBox="1"/>
          <p:nvPr/>
        </p:nvSpPr>
        <p:spPr>
          <a:xfrm>
            <a:off x="751156" y="86977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4450F-1BF4-EDA2-D459-D174B26F9E25}"/>
              </a:ext>
            </a:extLst>
          </p:cNvPr>
          <p:cNvSpPr txBox="1"/>
          <p:nvPr/>
        </p:nvSpPr>
        <p:spPr>
          <a:xfrm>
            <a:off x="740271" y="168558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1EF287-58FA-E7FE-C9C4-129225E66063}"/>
              </a:ext>
            </a:extLst>
          </p:cNvPr>
          <p:cNvSpPr txBox="1"/>
          <p:nvPr/>
        </p:nvSpPr>
        <p:spPr>
          <a:xfrm>
            <a:off x="762041" y="2443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FD1F4-490B-1F1B-D227-316D87B13128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1EA602-190B-BF69-B7C2-B4E58038FFDC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C18446-6FB4-92EF-96AA-D46BAF80FD63}"/>
              </a:ext>
            </a:extLst>
          </p:cNvPr>
          <p:cNvSpPr txBox="1"/>
          <p:nvPr/>
        </p:nvSpPr>
        <p:spPr>
          <a:xfrm>
            <a:off x="4087583" y="2431369"/>
            <a:ext cx="7870371" cy="156966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Goal: (In Production): Is something going wrong right now?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Realtime Alerts for errors, failures, threshold violation, scope drifts,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Dashboard which are operation focused</a:t>
            </a:r>
          </a:p>
        </p:txBody>
      </p:sp>
    </p:spTree>
    <p:extLst>
      <p:ext uri="{BB962C8B-B14F-4D97-AF65-F5344CB8AC3E}">
        <p14:creationId xmlns:p14="http://schemas.microsoft.com/office/powerpoint/2010/main" val="2553257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E5E13F-54F2-8855-D39E-DA74E965E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AD989BF-CE42-D937-3441-114ADB96BEE2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85F211C-FCE5-F208-52AE-36197AB9B9C1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DF8695D-3ED9-E55E-95D0-16F843A1DC1A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8294E-35ED-E13F-B54C-1071C648C629}"/>
              </a:ext>
            </a:extLst>
          </p:cNvPr>
          <p:cNvSpPr/>
          <p:nvPr/>
        </p:nvSpPr>
        <p:spPr>
          <a:xfrm>
            <a:off x="1" y="38801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AEBCA582-3997-C1B7-3DD4-72D2656D2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EF77A094-C68F-5C20-5F22-2CE82693C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F725CE63-03FD-CB18-6082-32ECE6A8F3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8A9746C-02B4-D089-44F5-89937E709EA0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96516A1-E252-2892-6B6B-198F4F2595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166573-CB72-33BD-331B-6FD016899923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91A8A-83B8-0EF9-B6A8-F59C2502149B}"/>
              </a:ext>
            </a:extLst>
          </p:cNvPr>
          <p:cNvSpPr txBox="1"/>
          <p:nvPr/>
        </p:nvSpPr>
        <p:spPr>
          <a:xfrm>
            <a:off x="751156" y="86977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966B4-C985-D607-21CE-CDE550F91282}"/>
              </a:ext>
            </a:extLst>
          </p:cNvPr>
          <p:cNvSpPr txBox="1"/>
          <p:nvPr/>
        </p:nvSpPr>
        <p:spPr>
          <a:xfrm>
            <a:off x="740271" y="168558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1DBA52-3B96-0970-0E09-DB91AC52A929}"/>
              </a:ext>
            </a:extLst>
          </p:cNvPr>
          <p:cNvSpPr txBox="1"/>
          <p:nvPr/>
        </p:nvSpPr>
        <p:spPr>
          <a:xfrm>
            <a:off x="762041" y="2443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CA7B9-E8E5-4011-53E6-86AAEB2F6D6F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26AFAA-684B-8C0A-6967-9B09C3FE123F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2EE51D-A859-A783-C529-90F4E3C769C5}"/>
              </a:ext>
            </a:extLst>
          </p:cNvPr>
          <p:cNvSpPr txBox="1"/>
          <p:nvPr/>
        </p:nvSpPr>
        <p:spPr>
          <a:xfrm>
            <a:off x="4851699" y="2017544"/>
            <a:ext cx="4597100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Monitoring detects failure</a:t>
            </a:r>
          </a:p>
          <a:p>
            <a:pPr algn="ctr"/>
            <a:r>
              <a:rPr lang="en-US" dirty="0"/>
              <a:t>Observability explains it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49716EAD-DB35-D0A7-FBC9-3E47ECF888E3}"/>
              </a:ext>
            </a:extLst>
          </p:cNvPr>
          <p:cNvCxnSpPr/>
          <p:nvPr/>
        </p:nvCxnSpPr>
        <p:spPr>
          <a:xfrm>
            <a:off x="3918855" y="2008753"/>
            <a:ext cx="609602" cy="323166"/>
          </a:xfrm>
          <a:prstGeom prst="curved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44B2EFC5-F939-A917-0B43-516D012B2AEC}"/>
              </a:ext>
            </a:extLst>
          </p:cNvPr>
          <p:cNvCxnSpPr>
            <a:cxnSpLocks/>
          </p:cNvCxnSpPr>
          <p:nvPr/>
        </p:nvCxnSpPr>
        <p:spPr>
          <a:xfrm flipV="1">
            <a:off x="3935625" y="2484319"/>
            <a:ext cx="745232" cy="367738"/>
          </a:xfrm>
          <a:prstGeom prst="curved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574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EC7FB0-6030-04A9-F944-7FB14C781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02B65DA-7FE7-53C7-10DB-D8C45BE8C7BA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E70B1550-9123-AD14-B7D3-51B4E9DB36C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D463F0B-45F4-CAB6-68B1-629299D7E25B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9FB15C-C7B2-83CA-0E4C-86619E2D014E}"/>
              </a:ext>
            </a:extLst>
          </p:cNvPr>
          <p:cNvSpPr/>
          <p:nvPr/>
        </p:nvSpPr>
        <p:spPr>
          <a:xfrm>
            <a:off x="1" y="38801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D9C607A5-548F-44F4-71B2-9AD733B78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DD35DB8-EDF9-E47D-6A6F-617089681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249600D8-753B-8442-B75D-E2E7D0F5F8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D216765-7558-6A05-0B15-6475A63D0931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BA3110A-DF06-EF56-27DE-9B641AFB98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7FC88A-D87F-275A-197D-B2040D89A6F6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574E0-EA73-147F-87FA-774E51747F09}"/>
              </a:ext>
            </a:extLst>
          </p:cNvPr>
          <p:cNvSpPr txBox="1"/>
          <p:nvPr/>
        </p:nvSpPr>
        <p:spPr>
          <a:xfrm>
            <a:off x="751156" y="86977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B9D21D-1694-B6E1-20BB-2502E5FCEFB2}"/>
              </a:ext>
            </a:extLst>
          </p:cNvPr>
          <p:cNvSpPr txBox="1"/>
          <p:nvPr/>
        </p:nvSpPr>
        <p:spPr>
          <a:xfrm>
            <a:off x="740271" y="168558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43F897-F9F7-036C-DCBF-2D6BAD2DBCEE}"/>
              </a:ext>
            </a:extLst>
          </p:cNvPr>
          <p:cNvSpPr txBox="1"/>
          <p:nvPr/>
        </p:nvSpPr>
        <p:spPr>
          <a:xfrm>
            <a:off x="762041" y="2443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25893B-F80A-A771-4BB4-7711DA802D51}"/>
              </a:ext>
            </a:extLst>
          </p:cNvPr>
          <p:cNvSpPr txBox="1"/>
          <p:nvPr/>
        </p:nvSpPr>
        <p:spPr>
          <a:xfrm>
            <a:off x="772928" y="326004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DE72D7-E87B-2AC8-5230-0F2D2C19B309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971A02-DCCB-7FA7-1063-00562A7919A9}"/>
              </a:ext>
            </a:extLst>
          </p:cNvPr>
          <p:cNvSpPr txBox="1"/>
          <p:nvPr/>
        </p:nvSpPr>
        <p:spPr>
          <a:xfrm>
            <a:off x="4054924" y="3891233"/>
            <a:ext cx="7870371" cy="156966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Goal: What patterns are emerging overtime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Trends, bottlenecks, costs, latency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User behavior , Agent behavior and efficiency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Business insights</a:t>
            </a:r>
          </a:p>
        </p:txBody>
      </p:sp>
    </p:spTree>
    <p:extLst>
      <p:ext uri="{BB962C8B-B14F-4D97-AF65-F5344CB8AC3E}">
        <p14:creationId xmlns:p14="http://schemas.microsoft.com/office/powerpoint/2010/main" val="305123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EB89EA-CC3D-DD8A-B65C-A4A1ABD62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5E61464-2FAD-88B3-DD1B-167EC6C768E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58C70CF-39D1-9D01-8222-48C2EC4E35BC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AEB81CC-A447-5EEA-B3B4-14EF2396C71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CA1343-4626-C579-7F43-D060B6DE853D}"/>
              </a:ext>
            </a:extLst>
          </p:cNvPr>
          <p:cNvSpPr/>
          <p:nvPr/>
        </p:nvSpPr>
        <p:spPr>
          <a:xfrm>
            <a:off x="1" y="38801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86384F65-74F6-55F5-FCD5-2AEC7F3F1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71D611F-5535-C827-22C2-80CB0E016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C86B785F-C41B-A906-BF3D-B8D4D36D24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ED846B6-D8F9-049C-23F1-CD0B525347BD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387CF8F-2A03-6670-DDD5-F51A01EA68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6ADA0C-79B9-B22B-04C6-CFBB56A8A21B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250CF9-64D6-2BBA-82DC-F8B915B51DAB}"/>
              </a:ext>
            </a:extLst>
          </p:cNvPr>
          <p:cNvSpPr txBox="1"/>
          <p:nvPr/>
        </p:nvSpPr>
        <p:spPr>
          <a:xfrm>
            <a:off x="751156" y="86977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560A74-DE53-18BA-6C3B-B5606EBDE363}"/>
              </a:ext>
            </a:extLst>
          </p:cNvPr>
          <p:cNvSpPr txBox="1"/>
          <p:nvPr/>
        </p:nvSpPr>
        <p:spPr>
          <a:xfrm>
            <a:off x="740271" y="168558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4352A5-EE41-C176-1E04-F903F2302EB7}"/>
              </a:ext>
            </a:extLst>
          </p:cNvPr>
          <p:cNvSpPr txBox="1"/>
          <p:nvPr/>
        </p:nvSpPr>
        <p:spPr>
          <a:xfrm>
            <a:off x="762041" y="2443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72E381-3FFD-6092-A863-8FBFF6313D4E}"/>
              </a:ext>
            </a:extLst>
          </p:cNvPr>
          <p:cNvSpPr txBox="1"/>
          <p:nvPr/>
        </p:nvSpPr>
        <p:spPr>
          <a:xfrm>
            <a:off x="772928" y="326004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E4C960-1B22-1405-FA83-E3E18096DDCC}"/>
              </a:ext>
            </a:extLst>
          </p:cNvPr>
          <p:cNvSpPr txBox="1"/>
          <p:nvPr/>
        </p:nvSpPr>
        <p:spPr>
          <a:xfrm>
            <a:off x="772928" y="4017457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BD4F0D-9CE6-3232-EB3D-08AE16F20073}"/>
              </a:ext>
            </a:extLst>
          </p:cNvPr>
          <p:cNvSpPr txBox="1"/>
          <p:nvPr/>
        </p:nvSpPr>
        <p:spPr>
          <a:xfrm>
            <a:off x="4033152" y="4740319"/>
            <a:ext cx="7870371" cy="156966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Goal: What happened two years ago? Prove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For compliance &amp; forensics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Critical for regulated industries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Immutable logs capturing agentic digital footprint</a:t>
            </a:r>
          </a:p>
        </p:txBody>
      </p:sp>
    </p:spTree>
    <p:extLst>
      <p:ext uri="{BB962C8B-B14F-4D97-AF65-F5344CB8AC3E}">
        <p14:creationId xmlns:p14="http://schemas.microsoft.com/office/powerpoint/2010/main" val="1517899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31F09-CA70-400F-4B8C-99090D8DE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843E3FF-3C24-9300-2F53-CD6EAA67677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24E82D0-1C43-B61F-4135-E5BA6ECDBB1A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FEE3C39-ABD0-5AC4-9B62-36D0CB0A272E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180283-184C-2401-74E4-65B58CBE13C2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44CF7101-C362-6642-A787-3F72F658B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C0D92C2-DEEB-001A-EDEC-4EE63F0FD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53173FF1-3111-202D-5189-51A16B095B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C45929E-35FE-4192-7AD6-4F53633A0600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E5B0A3C-A422-6AB4-B63D-32C11B610A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A4A4DE-EBC8-EDE6-CF7F-7B29F615F02D}"/>
              </a:ext>
            </a:extLst>
          </p:cNvPr>
          <p:cNvSpPr txBox="1"/>
          <p:nvPr/>
        </p:nvSpPr>
        <p:spPr>
          <a:xfrm>
            <a:off x="762040" y="702303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9F78B-8FBF-9A0A-F3D6-9A82391355DD}"/>
              </a:ext>
            </a:extLst>
          </p:cNvPr>
          <p:cNvSpPr txBox="1"/>
          <p:nvPr/>
        </p:nvSpPr>
        <p:spPr>
          <a:xfrm>
            <a:off x="762039" y="1533080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811842-03D6-32AA-ADA1-6F3D16CBAA4C}"/>
              </a:ext>
            </a:extLst>
          </p:cNvPr>
          <p:cNvSpPr txBox="1"/>
          <p:nvPr/>
        </p:nvSpPr>
        <p:spPr>
          <a:xfrm>
            <a:off x="783812" y="237127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CF574C-B94F-E4F4-EDAC-D1885EAF9664}"/>
              </a:ext>
            </a:extLst>
          </p:cNvPr>
          <p:cNvSpPr txBox="1"/>
          <p:nvPr/>
        </p:nvSpPr>
        <p:spPr>
          <a:xfrm>
            <a:off x="783813" y="3100620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4D559E-F671-FC10-8FDD-BE5EE9A661DA}"/>
              </a:ext>
            </a:extLst>
          </p:cNvPr>
          <p:cNvSpPr txBox="1"/>
          <p:nvPr/>
        </p:nvSpPr>
        <p:spPr>
          <a:xfrm>
            <a:off x="772928" y="389527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5A1C83-FCC0-2351-A030-C5C29395463F}"/>
              </a:ext>
            </a:extLst>
          </p:cNvPr>
          <p:cNvSpPr txBox="1"/>
          <p:nvPr/>
        </p:nvSpPr>
        <p:spPr>
          <a:xfrm>
            <a:off x="783812" y="465719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A0080D-5C4B-357E-07A7-449DA9B5C4D5}"/>
              </a:ext>
            </a:extLst>
          </p:cNvPr>
          <p:cNvSpPr txBox="1"/>
          <p:nvPr/>
        </p:nvSpPr>
        <p:spPr>
          <a:xfrm>
            <a:off x="5290162" y="2502792"/>
            <a:ext cx="2581990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Continuous Optimization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396E86-CE2E-370F-3697-8410621E3805}"/>
              </a:ext>
            </a:extLst>
          </p:cNvPr>
          <p:cNvCxnSpPr>
            <a:cxnSpLocks/>
          </p:cNvCxnSpPr>
          <p:nvPr/>
        </p:nvCxnSpPr>
        <p:spPr>
          <a:xfrm>
            <a:off x="4025508" y="2592729"/>
            <a:ext cx="1158000" cy="9472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9D9C8F-CA11-8AC0-6878-40E6A3040AAE}"/>
              </a:ext>
            </a:extLst>
          </p:cNvPr>
          <p:cNvCxnSpPr>
            <a:cxnSpLocks/>
          </p:cNvCxnSpPr>
          <p:nvPr/>
        </p:nvCxnSpPr>
        <p:spPr>
          <a:xfrm>
            <a:off x="3979165" y="1815942"/>
            <a:ext cx="1102121" cy="36346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95D5023-BB72-AEAD-8662-81B140647772}"/>
              </a:ext>
            </a:extLst>
          </p:cNvPr>
          <p:cNvCxnSpPr>
            <a:cxnSpLocks/>
          </p:cNvCxnSpPr>
          <p:nvPr/>
        </p:nvCxnSpPr>
        <p:spPr>
          <a:xfrm flipV="1">
            <a:off x="4025508" y="2929565"/>
            <a:ext cx="1158000" cy="49422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9628004-8D97-EB9F-4755-E49E1CB07199}"/>
              </a:ext>
            </a:extLst>
          </p:cNvPr>
          <p:cNvCxnSpPr>
            <a:cxnSpLocks/>
          </p:cNvCxnSpPr>
          <p:nvPr/>
        </p:nvCxnSpPr>
        <p:spPr>
          <a:xfrm flipV="1">
            <a:off x="4089548" y="3176675"/>
            <a:ext cx="1200614" cy="104176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67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08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0D1A3-2EB7-50E7-C51C-C737B5F9B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F53D305-A793-242A-54DE-BE5CC69E399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D1C0CA0-3ADA-133A-2053-A4A3DC078A31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96B20A-F4AB-A0B5-DEE2-20E773CAE31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05BEFF-87E8-B315-2DFD-2778C1D2C32C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1A4B25BA-CBAA-FB74-B239-8713E0C7B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8EFCA174-F12E-A2EC-3780-D9B08F224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8D2D8D01-DA25-E242-95D1-2C36F7A1C4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3975DC0-1135-120B-FD7F-3000B433CC3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81F339C-175C-3E33-BA86-2476452CFD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6FE9A4-E055-635D-23D5-EE3FB097268E}"/>
              </a:ext>
            </a:extLst>
          </p:cNvPr>
          <p:cNvSpPr txBox="1"/>
          <p:nvPr/>
        </p:nvSpPr>
        <p:spPr>
          <a:xfrm>
            <a:off x="762040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5F91BC-E220-69DB-022C-43E5B9678152}"/>
              </a:ext>
            </a:extLst>
          </p:cNvPr>
          <p:cNvSpPr txBox="1"/>
          <p:nvPr/>
        </p:nvSpPr>
        <p:spPr>
          <a:xfrm>
            <a:off x="751156" y="1033069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4CED4-AFDC-6429-8153-BD395489DEDF}"/>
              </a:ext>
            </a:extLst>
          </p:cNvPr>
          <p:cNvSpPr txBox="1"/>
          <p:nvPr/>
        </p:nvSpPr>
        <p:spPr>
          <a:xfrm>
            <a:off x="783812" y="3586615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F54339-6580-4172-A039-27CC4044BCDD}"/>
              </a:ext>
            </a:extLst>
          </p:cNvPr>
          <p:cNvSpPr txBox="1"/>
          <p:nvPr/>
        </p:nvSpPr>
        <p:spPr>
          <a:xfrm>
            <a:off x="783813" y="4315959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5A7743-3C23-EFD4-FF66-5942A73B13AC}"/>
              </a:ext>
            </a:extLst>
          </p:cNvPr>
          <p:cNvSpPr txBox="1"/>
          <p:nvPr/>
        </p:nvSpPr>
        <p:spPr>
          <a:xfrm>
            <a:off x="772928" y="511061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274CC8-4C00-2CBD-AD03-24C6BF1D8DEC}"/>
              </a:ext>
            </a:extLst>
          </p:cNvPr>
          <p:cNvSpPr txBox="1"/>
          <p:nvPr/>
        </p:nvSpPr>
        <p:spPr>
          <a:xfrm>
            <a:off x="783812" y="5872538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04900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1497B5-0495-F8AE-4444-5D8CAE8D6A52}"/>
              </a:ext>
            </a:extLst>
          </p:cNvPr>
          <p:cNvSpPr txBox="1"/>
          <p:nvPr/>
        </p:nvSpPr>
        <p:spPr>
          <a:xfrm>
            <a:off x="4103914" y="1819598"/>
            <a:ext cx="7870371" cy="30469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Evals: Then most important &amp; time consuming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Humans need to create a Golden 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Is the AI Agent doing the right thing? Test against expected outcomes?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Check for task success, tool correctness, plan correctness, safety, 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Decide on evaluation metrics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Human are involved but also automate</a:t>
            </a:r>
          </a:p>
        </p:txBody>
      </p:sp>
      <p:pic>
        <p:nvPicPr>
          <p:cNvPr id="8" name="Graphic 7" descr="Male profile with solid fill">
            <a:extLst>
              <a:ext uri="{FF2B5EF4-FFF2-40B4-BE49-F238E27FC236}">
                <a16:creationId xmlns:a16="http://schemas.microsoft.com/office/drawing/2014/main" id="{16B6997F-E313-AD31-9C2B-294B0D196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22166" y="17405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43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589C01-86FD-B4F5-4408-C220F883D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5AD58821-478A-B170-7BA6-8F5E5AE57000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7E02D61-C85E-CAC5-C398-56E249243D17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D72E6E0-4D73-466B-6AA6-8BBA4B3B5601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15B507-2C33-FFBB-45DD-B85ACB46A1C8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4B5396E-BEC9-DE58-884B-9D181723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999" y="5527052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12007392-8FA2-347F-A386-6661F7863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30" y="6112008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C1ADEE55-A82D-6CDB-961D-5AB9DD1911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005259C-832D-326E-B3B2-46B5DE9450C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C95CC21-44F1-957A-BC6E-43361A0EE4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F4523C-CDCD-80AD-D400-DD95C8ED9054}"/>
              </a:ext>
            </a:extLst>
          </p:cNvPr>
          <p:cNvSpPr txBox="1"/>
          <p:nvPr/>
        </p:nvSpPr>
        <p:spPr>
          <a:xfrm>
            <a:off x="2449326" y="169868"/>
            <a:ext cx="31459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3AC617-FC7C-865F-9A5B-FE4F71AFE911}"/>
              </a:ext>
            </a:extLst>
          </p:cNvPr>
          <p:cNvSpPr txBox="1"/>
          <p:nvPr/>
        </p:nvSpPr>
        <p:spPr>
          <a:xfrm>
            <a:off x="2449325" y="1365927"/>
            <a:ext cx="315681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0C019D-D057-D544-2421-E1F29631720E}"/>
              </a:ext>
            </a:extLst>
          </p:cNvPr>
          <p:cNvSpPr txBox="1"/>
          <p:nvPr/>
        </p:nvSpPr>
        <p:spPr>
          <a:xfrm>
            <a:off x="2471098" y="2421843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BF103D-CC13-575E-9BC4-4A62C94D66BC}"/>
              </a:ext>
            </a:extLst>
          </p:cNvPr>
          <p:cNvSpPr txBox="1"/>
          <p:nvPr/>
        </p:nvSpPr>
        <p:spPr>
          <a:xfrm>
            <a:off x="2471099" y="3488643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13FB60-C15D-50F1-EAF9-57D14353B830}"/>
              </a:ext>
            </a:extLst>
          </p:cNvPr>
          <p:cNvSpPr txBox="1"/>
          <p:nvPr/>
        </p:nvSpPr>
        <p:spPr>
          <a:xfrm>
            <a:off x="2460214" y="457721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45648C-5D54-047B-094F-962498641A6A}"/>
              </a:ext>
            </a:extLst>
          </p:cNvPr>
          <p:cNvSpPr txBox="1"/>
          <p:nvPr/>
        </p:nvSpPr>
        <p:spPr>
          <a:xfrm>
            <a:off x="2471100" y="5654902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Audit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9C2730-7061-9F5A-5768-9F2FAC4C7D9A}"/>
              </a:ext>
            </a:extLst>
          </p:cNvPr>
          <p:cNvSpPr txBox="1"/>
          <p:nvPr/>
        </p:nvSpPr>
        <p:spPr>
          <a:xfrm>
            <a:off x="5934534" y="219398"/>
            <a:ext cx="5876465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Define goal, success criteria, constraints, tools, escalation rules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Prompt, policy, workflow, autonomy level </a:t>
            </a:r>
          </a:p>
        </p:txBody>
      </p:sp>
    </p:spTree>
    <p:extLst>
      <p:ext uri="{BB962C8B-B14F-4D97-AF65-F5344CB8AC3E}">
        <p14:creationId xmlns:p14="http://schemas.microsoft.com/office/powerpoint/2010/main" val="2085837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E68AC-CBA3-5BB5-967F-5E0FC597A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A8E3C5E-796D-F754-040B-EEB2A6175595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744FAF5-013B-5E0E-CDAB-E04A75D4D728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83CCF05-FE8C-0656-D087-242C0B8EE318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80A36B-3312-3533-142C-D7FC778F2649}"/>
              </a:ext>
            </a:extLst>
          </p:cNvPr>
          <p:cNvSpPr/>
          <p:nvPr/>
        </p:nvSpPr>
        <p:spPr>
          <a:xfrm>
            <a:off x="1" y="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1BD49C2-A3AC-F1CD-E02F-983A2B21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1FB7C19E-03A6-DA02-591C-0DE406BDE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2AA08267-7E45-FE69-DF88-AC7139790A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B711DA1-FD17-D7A6-E5B2-3EF51CB5146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27C456F-AE5A-33BB-CD2F-89EEED1035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3F482B-142E-3D9F-BD9B-631926D2B2F2}"/>
              </a:ext>
            </a:extLst>
          </p:cNvPr>
          <p:cNvSpPr txBox="1"/>
          <p:nvPr/>
        </p:nvSpPr>
        <p:spPr>
          <a:xfrm>
            <a:off x="322844" y="1234125"/>
            <a:ext cx="1799076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8DB6FB-135C-7055-0DE2-79693C04E949}"/>
              </a:ext>
            </a:extLst>
          </p:cNvPr>
          <p:cNvSpPr txBox="1"/>
          <p:nvPr/>
        </p:nvSpPr>
        <p:spPr>
          <a:xfrm>
            <a:off x="2612652" y="1230648"/>
            <a:ext cx="2405662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Evaluation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6F3535-6B3E-70BE-164B-EC5DF0A3D273}"/>
              </a:ext>
            </a:extLst>
          </p:cNvPr>
          <p:cNvSpPr txBox="1"/>
          <p:nvPr/>
        </p:nvSpPr>
        <p:spPr>
          <a:xfrm>
            <a:off x="5431973" y="1223238"/>
            <a:ext cx="275404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Observability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7416A8-8A27-C243-CB20-899DA02EC16E}"/>
              </a:ext>
            </a:extLst>
          </p:cNvPr>
          <p:cNvSpPr txBox="1"/>
          <p:nvPr/>
        </p:nvSpPr>
        <p:spPr>
          <a:xfrm>
            <a:off x="1502271" y="3488643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Monitoring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2C554D-408F-0D02-37F1-13C44899032C}"/>
              </a:ext>
            </a:extLst>
          </p:cNvPr>
          <p:cNvSpPr txBox="1"/>
          <p:nvPr/>
        </p:nvSpPr>
        <p:spPr>
          <a:xfrm>
            <a:off x="1491386" y="4577216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808E7D-ED85-A308-BF16-16F199889629}"/>
              </a:ext>
            </a:extLst>
          </p:cNvPr>
          <p:cNvSpPr txBox="1"/>
          <p:nvPr/>
        </p:nvSpPr>
        <p:spPr>
          <a:xfrm>
            <a:off x="1502272" y="5654902"/>
            <a:ext cx="3135043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Analytics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9754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35EC9E-7241-BF18-48A3-CF8D307D3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17256B5-FCBD-FBDE-BDED-FE2C52B3DA6C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B901ED3-C90A-29EF-760E-4DF641256E74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64152B8-FD40-F175-98B7-A988075899B5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6FDB1-2EDF-4073-AB03-2B977E1810AD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72FD5EA7-9052-B369-DB7B-AB374D1C8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0DC69B9C-AF81-1B1A-60DE-9155446F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395C4E0F-8822-8F33-9B47-EEE396E546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046D461-F74B-075D-F102-C52E24742EE5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4DC8C70-F58D-B1C9-BF82-58B0461FF5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CDD018-34D7-50B0-2FF4-067B63B7CB2C}"/>
              </a:ext>
            </a:extLst>
          </p:cNvPr>
          <p:cNvSpPr txBox="1"/>
          <p:nvPr/>
        </p:nvSpPr>
        <p:spPr>
          <a:xfrm>
            <a:off x="1480498" y="348421"/>
            <a:ext cx="2358853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EEE83-06C6-D954-4622-102A8D2EF203}"/>
              </a:ext>
            </a:extLst>
          </p:cNvPr>
          <p:cNvSpPr txBox="1"/>
          <p:nvPr/>
        </p:nvSpPr>
        <p:spPr>
          <a:xfrm>
            <a:off x="1480498" y="1365927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Evaluation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7E002D-6939-9D05-59F2-F4413A52BD58}"/>
              </a:ext>
            </a:extLst>
          </p:cNvPr>
          <p:cNvSpPr txBox="1"/>
          <p:nvPr/>
        </p:nvSpPr>
        <p:spPr>
          <a:xfrm>
            <a:off x="1502270" y="2421843"/>
            <a:ext cx="3135043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Observability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0EA2B8-7EB8-DD8C-3E6D-4E184B020199}"/>
              </a:ext>
            </a:extLst>
          </p:cNvPr>
          <p:cNvSpPr txBox="1"/>
          <p:nvPr/>
        </p:nvSpPr>
        <p:spPr>
          <a:xfrm>
            <a:off x="1502271" y="3488643"/>
            <a:ext cx="3135043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Monitoring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A32935-B26E-EC94-CDB4-FFF921FA6844}"/>
              </a:ext>
            </a:extLst>
          </p:cNvPr>
          <p:cNvSpPr txBox="1"/>
          <p:nvPr/>
        </p:nvSpPr>
        <p:spPr>
          <a:xfrm>
            <a:off x="1491386" y="4577216"/>
            <a:ext cx="3135043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Analytics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DF270E-616E-9E0B-8AF0-9F6144D8C321}"/>
              </a:ext>
            </a:extLst>
          </p:cNvPr>
          <p:cNvSpPr txBox="1"/>
          <p:nvPr/>
        </p:nvSpPr>
        <p:spPr>
          <a:xfrm>
            <a:off x="1502272" y="5654902"/>
            <a:ext cx="3135043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Analytics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6791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F81F6-1BA2-9442-8888-604B73241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44AFBB94-06A9-A579-F6F5-04DB30462290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FD38F03-FA66-AF52-8C2A-68C87F6954C9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2DB7D7F-7E5A-C51A-F1E3-C03D12E3F8BB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F1B46-CF53-F345-C1A1-4D26D9E66C6C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112BE74C-A4FF-5764-F039-72D824152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BD64216-F24A-3428-003A-FAD6F541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C7381BE8-44C8-0EFF-5795-21F54B2DFF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8FA776C-9E31-D254-51FC-9E151B2AC0E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762B983-134A-1D78-69D7-D8E3EA14A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162B9-2468-176C-88DD-1E96DC21B38D}"/>
              </a:ext>
            </a:extLst>
          </p:cNvPr>
          <p:cNvSpPr txBox="1"/>
          <p:nvPr/>
        </p:nvSpPr>
        <p:spPr>
          <a:xfrm>
            <a:off x="719379" y="1403608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9FF"/>
                </a:solidFill>
              </a:rPr>
              <a:t>AI Agents </a:t>
            </a:r>
            <a:r>
              <a:rPr lang="en-US" sz="4000" dirty="0">
                <a:solidFill>
                  <a:schemeClr val="bg1"/>
                </a:solidFill>
              </a:rPr>
              <a:t>can make decisions; take actions and can be autonomous or semi-autonomous</a:t>
            </a:r>
          </a:p>
        </p:txBody>
      </p:sp>
    </p:spTree>
    <p:extLst>
      <p:ext uri="{BB962C8B-B14F-4D97-AF65-F5344CB8AC3E}">
        <p14:creationId xmlns:p14="http://schemas.microsoft.com/office/powerpoint/2010/main" val="3746470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C4B7C-FC38-A173-E9E2-1DF1A2293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834D154-3AD0-9D6E-3699-5170D2E4281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18B89617-5828-0F84-774E-E394345B8E0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8C09A90-8218-07E7-CA9B-394F89D2ACC0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EFE2C-500D-94CB-54D3-BEF0412ECDD3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1026ABEB-54E6-5586-7C63-C6EE042C0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411EBC3-C472-C9DB-EB95-9EF7B33F2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1FE21E2-1953-4B85-E798-45F2C2634F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652CE8F-A4B3-9CC0-70ED-6739FF2CE75F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C454A0-5AD1-3D66-706F-5C2A6AEA60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D006E7-5117-13A4-BF71-ABB3231E7FA0}"/>
              </a:ext>
            </a:extLst>
          </p:cNvPr>
          <p:cNvSpPr txBox="1"/>
          <p:nvPr/>
        </p:nvSpPr>
        <p:spPr>
          <a:xfrm>
            <a:off x="380998" y="152402"/>
            <a:ext cx="61013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are Evaluations (</a:t>
            </a:r>
            <a:r>
              <a:rPr lang="en-US" sz="4400" b="1" dirty="0">
                <a:solidFill>
                  <a:srgbClr val="FF79FF"/>
                </a:solidFill>
              </a:rPr>
              <a:t>evals</a:t>
            </a:r>
            <a:r>
              <a:rPr lang="en-US" sz="3600" dirty="0">
                <a:solidFill>
                  <a:schemeClr val="bg1"/>
                </a:solidFill>
              </a:rPr>
              <a:t>) 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227F99-5534-A265-AD24-3D363236646F}"/>
              </a:ext>
            </a:extLst>
          </p:cNvPr>
          <p:cNvSpPr txBox="1"/>
          <p:nvPr/>
        </p:nvSpPr>
        <p:spPr>
          <a:xfrm>
            <a:off x="719379" y="1403608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9FF"/>
                </a:solidFill>
              </a:rPr>
              <a:t>evals</a:t>
            </a:r>
            <a:r>
              <a:rPr lang="en-US" sz="4000" dirty="0">
                <a:solidFill>
                  <a:schemeClr val="bg1"/>
                </a:solidFill>
              </a:rPr>
              <a:t> test AI Agents to ensure it is performing against your </a:t>
            </a:r>
            <a:r>
              <a:rPr lang="en-US" sz="4000" dirty="0">
                <a:solidFill>
                  <a:schemeClr val="accent4"/>
                </a:solidFill>
              </a:rPr>
              <a:t>expectations</a:t>
            </a:r>
            <a:r>
              <a:rPr lang="en-US" sz="4000" dirty="0">
                <a:solidFill>
                  <a:schemeClr val="bg1"/>
                </a:solidFill>
              </a:rPr>
              <a:t> in a safe manner.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10977B-8DA3-02D6-8D1C-8ABE056886AF}"/>
              </a:ext>
            </a:extLst>
          </p:cNvPr>
          <p:cNvSpPr txBox="1"/>
          <p:nvPr/>
        </p:nvSpPr>
        <p:spPr>
          <a:xfrm>
            <a:off x="1211917" y="3626049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Reliability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05929-6F1A-CCA0-2579-89D24BBBDBBB}"/>
              </a:ext>
            </a:extLst>
          </p:cNvPr>
          <p:cNvSpPr txBox="1"/>
          <p:nvPr/>
        </p:nvSpPr>
        <p:spPr>
          <a:xfrm>
            <a:off x="4385840" y="3597237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Accuracy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15765-D19C-F34C-1F55-0B3921E7B235}"/>
              </a:ext>
            </a:extLst>
          </p:cNvPr>
          <p:cNvSpPr txBox="1"/>
          <p:nvPr/>
        </p:nvSpPr>
        <p:spPr>
          <a:xfrm>
            <a:off x="7661143" y="3597237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Latency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F788FD-A370-491A-12E1-FE472AF26446}"/>
              </a:ext>
            </a:extLst>
          </p:cNvPr>
          <p:cNvSpPr txBox="1"/>
          <p:nvPr/>
        </p:nvSpPr>
        <p:spPr>
          <a:xfrm>
            <a:off x="4392808" y="4443876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Cost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6" name="Graphic 15" descr="Dollar with solid fill">
            <a:extLst>
              <a:ext uri="{FF2B5EF4-FFF2-40B4-BE49-F238E27FC236}">
                <a16:creationId xmlns:a16="http://schemas.microsoft.com/office/drawing/2014/main" id="{3ACC3FC9-6AEC-A38A-F96B-49164F7C9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35286" y="4473360"/>
            <a:ext cx="547703" cy="547703"/>
          </a:xfrm>
          <a:prstGeom prst="rect">
            <a:avLst/>
          </a:prstGeom>
        </p:spPr>
      </p:pic>
      <p:sp>
        <p:nvSpPr>
          <p:cNvPr id="17" name="Right Brace 16">
            <a:extLst>
              <a:ext uri="{FF2B5EF4-FFF2-40B4-BE49-F238E27FC236}">
                <a16:creationId xmlns:a16="http://schemas.microsoft.com/office/drawing/2014/main" id="{B40C0F58-047A-D93F-9256-1D6DB2DCAB7A}"/>
              </a:ext>
            </a:extLst>
          </p:cNvPr>
          <p:cNvSpPr/>
          <p:nvPr/>
        </p:nvSpPr>
        <p:spPr>
          <a:xfrm rot="5400000">
            <a:off x="4930885" y="1811973"/>
            <a:ext cx="418943" cy="2118427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97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32DD6D-A031-0957-F6D4-DABC648F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18F4ACA-68FC-2C97-C50A-2806ADE18FA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814C3EA-C615-FFD8-BB23-EF4E87D3C2C4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8056359-1A6D-2BE3-64E0-C5FFC5B529F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36D1F-B81E-426F-5C0D-47294FE38B86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2FD2BE0-17EE-802C-EFC2-3733EE59B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E734C11-DA9A-779C-5154-DBE5DF300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415BBB37-FA70-379B-E6BA-AD8EEB94D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EC3EE92-2A47-1788-ACDD-97DDEB71F8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39A7658-4AFE-8DD6-3212-BB07FC98B466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9197366-9A46-7EBA-5495-3B247D5769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FAF12D-3677-E145-F9F2-7275BAB218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6716" y="282297"/>
            <a:ext cx="8518566" cy="4929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5300A4-C0C8-EBAF-FA27-E53E470AD41C}"/>
              </a:ext>
            </a:extLst>
          </p:cNvPr>
          <p:cNvSpPr txBox="1"/>
          <p:nvPr/>
        </p:nvSpPr>
        <p:spPr>
          <a:xfrm>
            <a:off x="2197136" y="6283618"/>
            <a:ext cx="569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https://www.youtube.com/watch?v=ZR6YEL5k7CY&amp;t=928s</a:t>
            </a:r>
          </a:p>
        </p:txBody>
      </p:sp>
    </p:spTree>
    <p:extLst>
      <p:ext uri="{BB962C8B-B14F-4D97-AF65-F5344CB8AC3E}">
        <p14:creationId xmlns:p14="http://schemas.microsoft.com/office/powerpoint/2010/main" val="223470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61223A-428E-BFE1-20EE-4EEA2AB67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83F39E0-E36B-5AB0-BBB3-A865288ECDAF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88C85F0-C678-33A5-062F-8B423D3C316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AD3BD7E-A95B-B991-E78C-D7555A27411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76B9C-4E6C-EC76-1DB2-D2142D4108D8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F227B12-A7A5-0F34-4806-6A7D7B307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4BD41CB2-8679-21EE-CC29-4AF3539DC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244987CF-C803-B431-481F-56F00C81A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AB7A0CD8-803E-45D6-B212-B408B5B8DC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E3E3EE8-0358-C7E0-2696-22CCBAC0355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E33254F-4C53-C95D-B3BB-A6B3BD58C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EC30FE-18AF-AD42-4F9D-148D8305AE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459" y="218089"/>
            <a:ext cx="9085442" cy="62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7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1FD56-AB8A-F8B4-8227-DE8C29C2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4872796E-AD93-260F-C998-8C95CBC90455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919A298-A1DD-4A0C-15C1-51A14E2D727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975FE34-8686-43E5-3228-1FAEE906CDDC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50773-1802-EC70-2DF5-DAC4F4A7D64E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1C3AE87-926C-F782-6687-6A90D280B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867D2B0-F89F-E27C-DDDE-1D8A9EA54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4413E952-E793-81EC-B0FB-3C504063F2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A69A52A-2528-2358-F5D9-D6A6D1755F4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9D9A485-0AD7-BD8A-50D1-BA2B42FDD5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5EB486-A3EF-D303-1A2C-7DA75E096D86}"/>
              </a:ext>
            </a:extLst>
          </p:cNvPr>
          <p:cNvSpPr txBox="1"/>
          <p:nvPr/>
        </p:nvSpPr>
        <p:spPr>
          <a:xfrm>
            <a:off x="380998" y="152402"/>
            <a:ext cx="6811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Foundations of building AI Systems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031D2B-56D7-474B-6947-342211B07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53" y="798733"/>
            <a:ext cx="10447679" cy="39364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9F7C4D-65FB-7582-4096-1CC51AC59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542" y="5399949"/>
            <a:ext cx="3537859" cy="5558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200D31-B830-6A4A-AC1F-8616474CDDFD}"/>
              </a:ext>
            </a:extLst>
          </p:cNvPr>
          <p:cNvSpPr txBox="1"/>
          <p:nvPr/>
        </p:nvSpPr>
        <p:spPr>
          <a:xfrm>
            <a:off x="413656" y="5965368"/>
            <a:ext cx="3954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https://www.youtube.com/watch?v=LzeC1AQ-U5o </a:t>
            </a:r>
          </a:p>
        </p:txBody>
      </p:sp>
    </p:spTree>
    <p:extLst>
      <p:ext uri="{BB962C8B-B14F-4D97-AF65-F5344CB8AC3E}">
        <p14:creationId xmlns:p14="http://schemas.microsoft.com/office/powerpoint/2010/main" val="1574760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B595A-36D7-6565-8B13-ABD29294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E64B706-9219-C860-C940-01684B1C8E1C}"/>
              </a:ext>
            </a:extLst>
          </p:cNvPr>
          <p:cNvSpPr txBox="1"/>
          <p:nvPr/>
        </p:nvSpPr>
        <p:spPr>
          <a:xfrm>
            <a:off x="4191280" y="2466898"/>
            <a:ext cx="3196656" cy="98488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AI System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(AI Agent  , LLM App or RAG Agent) </a:t>
            </a:r>
          </a:p>
          <a:p>
            <a:pPr algn="ctr"/>
            <a:endParaRPr lang="en-US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8C1E28-2006-BB7E-5775-E744967D3BA6}"/>
              </a:ext>
            </a:extLst>
          </p:cNvPr>
          <p:cNvSpPr txBox="1"/>
          <p:nvPr/>
        </p:nvSpPr>
        <p:spPr>
          <a:xfrm>
            <a:off x="141515" y="2401981"/>
            <a:ext cx="2864920" cy="212365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A6B59C-D66B-9C0A-E2C9-E3F0B31D1D65}"/>
              </a:ext>
            </a:extLst>
          </p:cNvPr>
          <p:cNvSpPr txBox="1"/>
          <p:nvPr/>
        </p:nvSpPr>
        <p:spPr>
          <a:xfrm>
            <a:off x="4191280" y="730864"/>
            <a:ext cx="3196656" cy="135421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Evaluation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Human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LLM as a Judge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Heuristics </a:t>
            </a: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0277C818-4A6F-2C24-1FA2-FF1D61DFDF47}"/>
              </a:ext>
            </a:extLst>
          </p:cNvPr>
          <p:cNvCxnSpPr>
            <a:cxnSpLocks/>
          </p:cNvCxnSpPr>
          <p:nvPr/>
        </p:nvCxnSpPr>
        <p:spPr>
          <a:xfrm flipV="1">
            <a:off x="3241964" y="2912710"/>
            <a:ext cx="810491" cy="138756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198D868B-CF6F-8D9D-0298-3184963F507A}"/>
              </a:ext>
            </a:extLst>
          </p:cNvPr>
          <p:cNvCxnSpPr>
            <a:cxnSpLocks/>
          </p:cNvCxnSpPr>
          <p:nvPr/>
        </p:nvCxnSpPr>
        <p:spPr>
          <a:xfrm>
            <a:off x="7526761" y="2912710"/>
            <a:ext cx="1807696" cy="305010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4D81B57B-AEE8-2E1A-3CE5-49675C5DA966}"/>
              </a:ext>
            </a:extLst>
          </p:cNvPr>
          <p:cNvCxnSpPr>
            <a:cxnSpLocks/>
          </p:cNvCxnSpPr>
          <p:nvPr/>
        </p:nvCxnSpPr>
        <p:spPr>
          <a:xfrm rot="5400000">
            <a:off x="5467703" y="2245211"/>
            <a:ext cx="314855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FDADBD1-F7D0-0029-DBEC-2190FFD74BFF}"/>
              </a:ext>
            </a:extLst>
          </p:cNvPr>
          <p:cNvSpPr/>
          <p:nvPr/>
        </p:nvSpPr>
        <p:spPr>
          <a:xfrm>
            <a:off x="9555069" y="2309079"/>
            <a:ext cx="2124698" cy="214448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AA6F9-DE4B-0014-1A63-254804015ACD}"/>
              </a:ext>
            </a:extLst>
          </p:cNvPr>
          <p:cNvSpPr/>
          <p:nvPr/>
        </p:nvSpPr>
        <p:spPr>
          <a:xfrm>
            <a:off x="9662565" y="3173542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C4CF6BF2-DA4F-3918-AD14-222609F57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734" y="2405386"/>
            <a:ext cx="400438" cy="4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30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5F910-9278-2CB2-93AA-2FDD67FA2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94E3C6D-1FB0-AF8B-FB69-FE8BD904875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5723B6D-9091-5015-A91A-605EF6A004DA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683E53F-F038-4EDA-94DE-379DC18CD59E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C112C5-9432-6C59-3F49-79418FA94305}"/>
              </a:ext>
            </a:extLst>
          </p:cNvPr>
          <p:cNvSpPr/>
          <p:nvPr/>
        </p:nvSpPr>
        <p:spPr>
          <a:xfrm>
            <a:off x="10887" y="-4741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09A77778-6195-3CE6-3E08-8E359D85D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46922895-B564-B0DF-8047-CB81FBCA2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B53D110A-BF10-F4C7-829F-6AC91DCDD1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C358F2E-E8A1-D044-9885-AA1B4F74C23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427AA36-56F5-75A3-2C64-924D179C0B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Graphic 12" descr="Chat outline">
            <a:extLst>
              <a:ext uri="{FF2B5EF4-FFF2-40B4-BE49-F238E27FC236}">
                <a16:creationId xmlns:a16="http://schemas.microsoft.com/office/drawing/2014/main" id="{75D6DAC7-20C8-C824-5609-2C57384FB4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2450" y="2370874"/>
            <a:ext cx="527070" cy="527070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532E659-D617-409E-C6D8-B2D32E9E30FF}"/>
              </a:ext>
            </a:extLst>
          </p:cNvPr>
          <p:cNvSpPr/>
          <p:nvPr/>
        </p:nvSpPr>
        <p:spPr>
          <a:xfrm>
            <a:off x="6849347" y="3754787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86265A-877C-6F40-A919-A60A409DC96A}"/>
              </a:ext>
            </a:extLst>
          </p:cNvPr>
          <p:cNvSpPr txBox="1"/>
          <p:nvPr/>
        </p:nvSpPr>
        <p:spPr>
          <a:xfrm>
            <a:off x="8369028" y="3754787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85FAA0E-438F-6F0F-B90C-6BC79D5BF5F4}"/>
              </a:ext>
            </a:extLst>
          </p:cNvPr>
          <p:cNvSpPr/>
          <p:nvPr/>
        </p:nvSpPr>
        <p:spPr>
          <a:xfrm>
            <a:off x="6838463" y="4625644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5A48BB-2428-E15C-7AA4-BDFA60B05A75}"/>
              </a:ext>
            </a:extLst>
          </p:cNvPr>
          <p:cNvSpPr txBox="1"/>
          <p:nvPr/>
        </p:nvSpPr>
        <p:spPr>
          <a:xfrm>
            <a:off x="8358144" y="4625644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BC6CDE8-89FE-5639-2329-D2B2A6250333}"/>
              </a:ext>
            </a:extLst>
          </p:cNvPr>
          <p:cNvSpPr/>
          <p:nvPr/>
        </p:nvSpPr>
        <p:spPr>
          <a:xfrm>
            <a:off x="6838462" y="4201099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662805-EF6C-091C-C779-AAD8F6F04554}"/>
              </a:ext>
            </a:extLst>
          </p:cNvPr>
          <p:cNvSpPr txBox="1"/>
          <p:nvPr/>
        </p:nvSpPr>
        <p:spPr>
          <a:xfrm>
            <a:off x="8358143" y="4201099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0AE58-80A5-E32D-E57B-7FF006C6986B}"/>
              </a:ext>
            </a:extLst>
          </p:cNvPr>
          <p:cNvSpPr txBox="1"/>
          <p:nvPr/>
        </p:nvSpPr>
        <p:spPr>
          <a:xfrm>
            <a:off x="6237516" y="712799"/>
            <a:ext cx="4238326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 (golden dataset)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565244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C199-25A5-4B73-2E74-E6F0D4A75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EAEE91C-6730-12FF-CB66-FB33E5DA6508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474511B-656B-1586-4F80-8944FFD5A55D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FF9CCB5-23C2-6181-A7C4-30DD15B8D9A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B52934-6CA0-819D-8140-EA157AA9840B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A2C5AE06-AF26-1722-3D73-26FBB2A8B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9569642-D67D-8A60-5A08-F9E171837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3FB4FFF4-8B08-31CF-E833-12AA1E569E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8C0D892-97E7-034D-EC52-BFF0951E2A42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E4E4531-5F5A-14D3-D590-811548679E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DE108-E1DB-15F0-A33C-9E4D665C6FCB}"/>
              </a:ext>
            </a:extLst>
          </p:cNvPr>
          <p:cNvSpPr txBox="1"/>
          <p:nvPr/>
        </p:nvSpPr>
        <p:spPr>
          <a:xfrm>
            <a:off x="159603" y="1097408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010431-A604-FAEC-9CD9-B80161D8DBA4}"/>
              </a:ext>
            </a:extLst>
          </p:cNvPr>
          <p:cNvSpPr txBox="1"/>
          <p:nvPr/>
        </p:nvSpPr>
        <p:spPr>
          <a:xfrm>
            <a:off x="9019821" y="1128336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User Feedback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42D3E6-2BF7-5934-054D-306809D9F472}"/>
              </a:ext>
            </a:extLst>
          </p:cNvPr>
          <p:cNvSpPr txBox="1"/>
          <p:nvPr/>
        </p:nvSpPr>
        <p:spPr>
          <a:xfrm>
            <a:off x="4403695" y="1084704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Heuristics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466B5A-4CFF-950B-990F-7F62F577E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9821" y="2321538"/>
            <a:ext cx="2847545" cy="43921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8AFEB8-E284-6A1C-A0BA-16696E30B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9821" y="1651556"/>
            <a:ext cx="1543265" cy="6477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23F7CB-B7C9-E67D-D42A-33E9D6934CDC}"/>
              </a:ext>
            </a:extLst>
          </p:cNvPr>
          <p:cNvSpPr txBox="1"/>
          <p:nvPr/>
        </p:nvSpPr>
        <p:spPr>
          <a:xfrm>
            <a:off x="4405029" y="1620628"/>
            <a:ext cx="3692687" cy="123110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&gt; Rule based checks for quality</a:t>
            </a:r>
          </a:p>
          <a:p>
            <a:r>
              <a:rPr lang="en-US" sz="2000" dirty="0">
                <a:solidFill>
                  <a:schemeClr val="bg1"/>
                </a:solidFill>
              </a:rPr>
              <a:t>&gt; Ex Status can be Open/Pending/Re-Issue/Closed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2DD929-7DFA-0C5B-D15B-D3D551DB8940}"/>
              </a:ext>
            </a:extLst>
          </p:cNvPr>
          <p:cNvSpPr txBox="1"/>
          <p:nvPr/>
        </p:nvSpPr>
        <p:spPr>
          <a:xfrm>
            <a:off x="159603" y="1651556"/>
            <a:ext cx="3692687" cy="61555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Another AI Model scores outputs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09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29CDF-2AC1-C5D7-5A24-896858DBA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2DDC5-9231-80C8-D24E-AB314F8C471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85B3730-90A4-8CFB-8B5C-8ABE0FAB6766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F0071D7-7C7C-9028-2959-878C5D22B39A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7A588-45FB-0D9B-EB1F-BD8167A7A1F8}"/>
              </a:ext>
            </a:extLst>
          </p:cNvPr>
          <p:cNvSpPr/>
          <p:nvPr/>
        </p:nvSpPr>
        <p:spPr>
          <a:xfrm>
            <a:off x="21773" y="29978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5CAE77F-519A-9026-64F4-0D62AFD8C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7A1ED7E-7B34-1521-AADF-0FB3C78FE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D233F0B-CD03-C4D7-6E14-34C11806CA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6DFFCCA-BED5-3B52-6726-7D4E41B1AEF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8814E8B-E71F-8D5C-3283-B0B301C1A9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84BEF8-7046-DC1E-33D0-B2B3CFA70FC5}"/>
              </a:ext>
            </a:extLst>
          </p:cNvPr>
          <p:cNvSpPr/>
          <p:nvPr/>
        </p:nvSpPr>
        <p:spPr>
          <a:xfrm>
            <a:off x="709814" y="2383189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07A0E3-B5EE-A03E-248A-58C52AE08CCD}"/>
              </a:ext>
            </a:extLst>
          </p:cNvPr>
          <p:cNvSpPr txBox="1"/>
          <p:nvPr/>
        </p:nvSpPr>
        <p:spPr>
          <a:xfrm>
            <a:off x="2229495" y="2383189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F49EEC8-2A07-BD6D-CBEF-B2ED2761E93E}"/>
              </a:ext>
            </a:extLst>
          </p:cNvPr>
          <p:cNvSpPr/>
          <p:nvPr/>
        </p:nvSpPr>
        <p:spPr>
          <a:xfrm>
            <a:off x="698930" y="3254046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E18358-CDBD-9779-4C56-160CBCBBB22B}"/>
              </a:ext>
            </a:extLst>
          </p:cNvPr>
          <p:cNvSpPr txBox="1"/>
          <p:nvPr/>
        </p:nvSpPr>
        <p:spPr>
          <a:xfrm>
            <a:off x="2218611" y="3254046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A43F1D8-F073-0338-4344-D40E137853B5}"/>
              </a:ext>
            </a:extLst>
          </p:cNvPr>
          <p:cNvSpPr/>
          <p:nvPr/>
        </p:nvSpPr>
        <p:spPr>
          <a:xfrm>
            <a:off x="698929" y="2829501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7CA3AA-DAB9-C687-49F5-1D4A9F3ACAA7}"/>
              </a:ext>
            </a:extLst>
          </p:cNvPr>
          <p:cNvSpPr txBox="1"/>
          <p:nvPr/>
        </p:nvSpPr>
        <p:spPr>
          <a:xfrm>
            <a:off x="2218610" y="2829501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2B58F8-D4C6-619B-1A4C-0A09A80EC291}"/>
              </a:ext>
            </a:extLst>
          </p:cNvPr>
          <p:cNvSpPr txBox="1"/>
          <p:nvPr/>
        </p:nvSpPr>
        <p:spPr>
          <a:xfrm>
            <a:off x="2109755" y="4451476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CC33B-8DCE-BF30-DB31-DF9C2FF83398}"/>
              </a:ext>
            </a:extLst>
          </p:cNvPr>
          <p:cNvSpPr txBox="1"/>
          <p:nvPr/>
        </p:nvSpPr>
        <p:spPr>
          <a:xfrm>
            <a:off x="2098868" y="4930449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F1C29F-A075-298E-7337-64291827D8F4}"/>
              </a:ext>
            </a:extLst>
          </p:cNvPr>
          <p:cNvSpPr txBox="1"/>
          <p:nvPr/>
        </p:nvSpPr>
        <p:spPr>
          <a:xfrm>
            <a:off x="2120641" y="5387649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88EDC3-282B-96EE-8CEC-A30B06F12409}"/>
              </a:ext>
            </a:extLst>
          </p:cNvPr>
          <p:cNvSpPr txBox="1"/>
          <p:nvPr/>
        </p:nvSpPr>
        <p:spPr>
          <a:xfrm>
            <a:off x="5319427" y="3775292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106C7-01E4-5E62-9889-9E2B694C36A1}"/>
              </a:ext>
            </a:extLst>
          </p:cNvPr>
          <p:cNvSpPr/>
          <p:nvPr/>
        </p:nvSpPr>
        <p:spPr>
          <a:xfrm>
            <a:off x="9696583" y="2907794"/>
            <a:ext cx="2124698" cy="21444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3DE164-BD97-133A-81DE-1ED199C3D2E8}"/>
              </a:ext>
            </a:extLst>
          </p:cNvPr>
          <p:cNvSpPr/>
          <p:nvPr/>
        </p:nvSpPr>
        <p:spPr>
          <a:xfrm>
            <a:off x="9804079" y="3772257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42EC814D-AA3F-A4C9-9CC4-481AC89872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5248" y="3004101"/>
            <a:ext cx="400438" cy="400438"/>
          </a:xfrm>
          <a:prstGeom prst="rect">
            <a:avLst/>
          </a:prstGeom>
        </p:spPr>
      </p:pic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AA857232-EC1C-EAA1-C540-3CE04625DA7D}"/>
              </a:ext>
            </a:extLst>
          </p:cNvPr>
          <p:cNvCxnSpPr/>
          <p:nvPr/>
        </p:nvCxnSpPr>
        <p:spPr>
          <a:xfrm rot="16200000" flipH="1">
            <a:off x="4176566" y="2968023"/>
            <a:ext cx="958658" cy="881743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2881B13F-11F7-35A6-C4F5-FDACF8EA0B89}"/>
              </a:ext>
            </a:extLst>
          </p:cNvPr>
          <p:cNvCxnSpPr>
            <a:cxnSpLocks/>
          </p:cNvCxnSpPr>
          <p:nvPr/>
        </p:nvCxnSpPr>
        <p:spPr>
          <a:xfrm flipV="1">
            <a:off x="4201889" y="4180114"/>
            <a:ext cx="990597" cy="946895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2C6D31D-C660-5BFC-6271-DF0C8BF25560}"/>
              </a:ext>
            </a:extLst>
          </p:cNvPr>
          <p:cNvCxnSpPr/>
          <p:nvPr/>
        </p:nvCxnSpPr>
        <p:spPr>
          <a:xfrm>
            <a:off x="8327571" y="4054762"/>
            <a:ext cx="100148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27ADC14-A170-0D85-9DFF-B1653DA16766}"/>
              </a:ext>
            </a:extLst>
          </p:cNvPr>
          <p:cNvSpPr txBox="1"/>
          <p:nvPr/>
        </p:nvSpPr>
        <p:spPr>
          <a:xfrm>
            <a:off x="9912" y="522054"/>
            <a:ext cx="12172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LLM-as-a-Judge uses a smarter AI to grade another AI’s answers based on rules you care about. It gives quick, consistent scores for things like relevance, accuracy, clarity, and custom scores you care about</a:t>
            </a:r>
            <a:r>
              <a:rPr lang="en-US" dirty="0">
                <a:solidFill>
                  <a:srgbClr val="660066"/>
                </a:solidFill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CC7E8-00F7-A76E-CBD4-8EFEF07F1E0B}"/>
              </a:ext>
            </a:extLst>
          </p:cNvPr>
          <p:cNvSpPr txBox="1"/>
          <p:nvPr/>
        </p:nvSpPr>
        <p:spPr>
          <a:xfrm>
            <a:off x="0" y="18818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</p:spTree>
    <p:extLst>
      <p:ext uri="{BB962C8B-B14F-4D97-AF65-F5344CB8AC3E}">
        <p14:creationId xmlns:p14="http://schemas.microsoft.com/office/powerpoint/2010/main" val="776864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EAD4E-43F9-7FB7-77BA-E62EE382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17B65F0-A329-705A-32C4-F6D3C82FCADD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E074A98-0BE4-7A4F-9DCF-912DCC156AC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98C9EB6-7C14-B28B-826F-BEA9154823E5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1446B8-6C06-4D66-909A-BE7D46D2CB8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2449956A-94FB-7A60-DD3D-631C76AE1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834A5239-0A4C-2A9E-DA3E-DFBB02DF6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5CFEDCDB-BDFB-1BCB-ED93-43918CC984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886B05B-6D47-DFD4-540A-524E317499B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F08D2EC-123E-C380-1032-CE35D15E6B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F2273-1C6D-E9D3-BA5F-A39B9D052AFF}"/>
              </a:ext>
            </a:extLst>
          </p:cNvPr>
          <p:cNvSpPr txBox="1"/>
          <p:nvPr/>
        </p:nvSpPr>
        <p:spPr>
          <a:xfrm>
            <a:off x="503768" y="224270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Heuristics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44119-4009-332B-08DD-7244847ACF9B}"/>
              </a:ext>
            </a:extLst>
          </p:cNvPr>
          <p:cNvSpPr txBox="1"/>
          <p:nvPr/>
        </p:nvSpPr>
        <p:spPr>
          <a:xfrm>
            <a:off x="2862942" y="921326"/>
            <a:ext cx="9176657" cy="4832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Keyword match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Missing key terms: </a:t>
            </a:r>
            <a:r>
              <a:rPr lang="en-US" sz="2800" i="1" dirty="0">
                <a:solidFill>
                  <a:schemeClr val="bg1"/>
                </a:solidFill>
              </a:rPr>
              <a:t>customer name, </a:t>
            </a:r>
            <a:r>
              <a:rPr lang="en-US" sz="2800" dirty="0">
                <a:solidFill>
                  <a:schemeClr val="bg1"/>
                </a:solidFill>
              </a:rPr>
              <a:t> or </a:t>
            </a:r>
            <a:r>
              <a:rPr lang="en-US" sz="2800" i="1" dirty="0">
                <a:solidFill>
                  <a:schemeClr val="bg1"/>
                </a:solidFill>
              </a:rPr>
              <a:t>issue type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Length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Is response too long or short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Format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Is output structure correct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Completeness rule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Are all required fields (like status, reason, action) filled 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Status logic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If issue is </a:t>
            </a:r>
            <a:r>
              <a:rPr lang="en-US" sz="2800" i="1" dirty="0">
                <a:solidFill>
                  <a:schemeClr val="bg1"/>
                </a:solidFill>
              </a:rPr>
              <a:t>Closed</a:t>
            </a:r>
            <a:r>
              <a:rPr lang="en-US" sz="2800" dirty="0">
                <a:solidFill>
                  <a:schemeClr val="bg1"/>
                </a:solidFill>
              </a:rPr>
              <a:t>, no </a:t>
            </a:r>
            <a:r>
              <a:rPr lang="en-US" sz="2800" i="1" dirty="0">
                <a:solidFill>
                  <a:schemeClr val="bg1"/>
                </a:solidFill>
              </a:rPr>
              <a:t>Next Steps</a:t>
            </a:r>
            <a:r>
              <a:rPr lang="en-US" sz="2800" dirty="0">
                <a:solidFill>
                  <a:schemeClr val="bg1"/>
                </a:solidFill>
              </a:rPr>
              <a:t> should remain open.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77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362C2-DE21-1D30-1F63-E666A4239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0713D71-BBAD-A370-A3BB-D9440E640DEE}"/>
              </a:ext>
            </a:extLst>
          </p:cNvPr>
          <p:cNvSpPr txBox="1"/>
          <p:nvPr/>
        </p:nvSpPr>
        <p:spPr>
          <a:xfrm>
            <a:off x="4191280" y="2466898"/>
            <a:ext cx="3196656" cy="98488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AI System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(AI Agent  , LLM App or RAG Agent) </a:t>
            </a:r>
          </a:p>
          <a:p>
            <a:pPr algn="ctr"/>
            <a:endParaRPr lang="en-US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B5D0B3-7CA6-5A75-145E-5CD077422C89}"/>
              </a:ext>
            </a:extLst>
          </p:cNvPr>
          <p:cNvSpPr txBox="1"/>
          <p:nvPr/>
        </p:nvSpPr>
        <p:spPr>
          <a:xfrm>
            <a:off x="141515" y="2401981"/>
            <a:ext cx="2864920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AE2034-08AA-9478-D2A5-0458002DEEC7}"/>
              </a:ext>
            </a:extLst>
          </p:cNvPr>
          <p:cNvSpPr txBox="1"/>
          <p:nvPr/>
        </p:nvSpPr>
        <p:spPr>
          <a:xfrm>
            <a:off x="4191280" y="730864"/>
            <a:ext cx="3196656" cy="13542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Evaluation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Human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LLM as a Judge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Heuristics </a:t>
            </a: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ECCEAA53-34FC-A7D2-AFD6-80AF16F3847A}"/>
              </a:ext>
            </a:extLst>
          </p:cNvPr>
          <p:cNvCxnSpPr>
            <a:cxnSpLocks/>
          </p:cNvCxnSpPr>
          <p:nvPr/>
        </p:nvCxnSpPr>
        <p:spPr>
          <a:xfrm flipV="1">
            <a:off x="3241964" y="2912710"/>
            <a:ext cx="810491" cy="138756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DFC300C8-D3D5-EB28-C30F-0AB74B5BD1EF}"/>
              </a:ext>
            </a:extLst>
          </p:cNvPr>
          <p:cNvCxnSpPr>
            <a:cxnSpLocks/>
          </p:cNvCxnSpPr>
          <p:nvPr/>
        </p:nvCxnSpPr>
        <p:spPr>
          <a:xfrm>
            <a:off x="7526761" y="2912710"/>
            <a:ext cx="1807696" cy="305010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BA765C41-3D3A-B24E-1E22-D607450CDE07}"/>
              </a:ext>
            </a:extLst>
          </p:cNvPr>
          <p:cNvCxnSpPr>
            <a:cxnSpLocks/>
          </p:cNvCxnSpPr>
          <p:nvPr/>
        </p:nvCxnSpPr>
        <p:spPr>
          <a:xfrm rot="5400000">
            <a:off x="5467703" y="2245211"/>
            <a:ext cx="314855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ECBD886-2177-3776-254B-BE61695E1CEC}"/>
              </a:ext>
            </a:extLst>
          </p:cNvPr>
          <p:cNvSpPr/>
          <p:nvPr/>
        </p:nvSpPr>
        <p:spPr>
          <a:xfrm>
            <a:off x="9555069" y="2309079"/>
            <a:ext cx="2124698" cy="21444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82CA61-8C9E-8B06-ED65-2DD7880B7686}"/>
              </a:ext>
            </a:extLst>
          </p:cNvPr>
          <p:cNvSpPr/>
          <p:nvPr/>
        </p:nvSpPr>
        <p:spPr>
          <a:xfrm>
            <a:off x="9662565" y="3173542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D8A90495-ED10-875F-6B7A-4702511BF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734" y="2405386"/>
            <a:ext cx="400438" cy="4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85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4CC5E-D6E7-241A-BA41-1E62BDB2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55B4AAB-22CA-5548-EA60-AEC52A9E44F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D9EC30-5B57-7B8D-44F8-264577C374FC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0818BD4-4581-D7FB-5BC7-B0D94AB6C5C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D32B45-1BE1-504A-623D-CC8DDA652151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2ED5F7C-6654-C9C8-04C0-C2DB22C18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2F6823E2-2F11-9D26-D63E-FCE552D66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4B9C5EA-7AD6-2DDB-1332-CA12126919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F07B48B-B381-BBE5-BC90-B696910FF925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8FA4D6C-3E41-62CE-102A-0053E72C99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FE486-6A8A-085A-07FF-04F646809C00}"/>
              </a:ext>
            </a:extLst>
          </p:cNvPr>
          <p:cNvSpPr txBox="1"/>
          <p:nvPr/>
        </p:nvSpPr>
        <p:spPr>
          <a:xfrm>
            <a:off x="503768" y="224270"/>
            <a:ext cx="5309203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Human Evaluation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01EC4B-9D7D-64B6-3CD8-8F666361A161}"/>
              </a:ext>
            </a:extLst>
          </p:cNvPr>
          <p:cNvSpPr txBox="1"/>
          <p:nvPr/>
        </p:nvSpPr>
        <p:spPr>
          <a:xfrm>
            <a:off x="2590800" y="1846612"/>
            <a:ext cx="9448800" cy="267765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Typically used in early stages </a:t>
            </a:r>
            <a:r>
              <a:rPr lang="en-US" sz="2800" dirty="0">
                <a:solidFill>
                  <a:schemeClr val="bg1"/>
                </a:solidFill>
              </a:rPr>
              <a:t>to set benchmarks and guide automated evaluation setup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Humans manually review outputs  </a:t>
            </a:r>
            <a:r>
              <a:rPr lang="en-US" sz="2800" dirty="0">
                <a:solidFill>
                  <a:schemeClr val="bg1"/>
                </a:solidFill>
              </a:rPr>
              <a:t>for correctness, clarity, and relevance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Useful when judgment or nuance is needed 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(e.g., tone, empathy, reasoning quality)</a:t>
            </a:r>
          </a:p>
        </p:txBody>
      </p:sp>
    </p:spTree>
    <p:extLst>
      <p:ext uri="{BB962C8B-B14F-4D97-AF65-F5344CB8AC3E}">
        <p14:creationId xmlns:p14="http://schemas.microsoft.com/office/powerpoint/2010/main" val="2651541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8578F-7C3D-3D2C-6CB5-BA456FFF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C727F64-4C6F-2F0B-F052-FF16B782E85F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51B2E6C-2D17-2DA5-87A7-86306BF83AC4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E5A8868-40AB-A6DB-312A-0529F93DAEA0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3B2864-96D9-F664-5892-0CDD90CEA2D8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53A2BC44-1036-7837-E56E-1ABD1FE91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03961C2-453A-D8EA-85E8-26E0432A9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617EAE1-5953-7F55-6305-CB32824B92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474FE48-0EE8-53A2-F573-75685008E3FF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31EE405-2380-F81D-C110-9A70761FCE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69FA43-F3EF-F249-FDEF-68C3281E6C66}"/>
              </a:ext>
            </a:extLst>
          </p:cNvPr>
          <p:cNvSpPr txBox="1"/>
          <p:nvPr/>
        </p:nvSpPr>
        <p:spPr>
          <a:xfrm>
            <a:off x="681999" y="654267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Run </a:t>
            </a:r>
            <a:r>
              <a:rPr lang="en-US" sz="4000" dirty="0">
                <a:solidFill>
                  <a:srgbClr val="FF79FF"/>
                </a:solidFill>
              </a:rPr>
              <a:t>evaluations</a:t>
            </a:r>
            <a:r>
              <a:rPr lang="en-US" sz="4000" dirty="0">
                <a:solidFill>
                  <a:schemeClr val="bg1"/>
                </a:solidFill>
              </a:rPr>
              <a:t>, make changes to your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AI Agents to meet your expectations.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5F647644-2120-7C14-111F-FAA5FF93C012}"/>
              </a:ext>
            </a:extLst>
          </p:cNvPr>
          <p:cNvCxnSpPr/>
          <p:nvPr/>
        </p:nvCxnSpPr>
        <p:spPr>
          <a:xfrm rot="16200000" flipH="1">
            <a:off x="5571828" y="2151373"/>
            <a:ext cx="794657" cy="609600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1A6D05-7D92-007B-0B59-528364E50F1F}"/>
              </a:ext>
            </a:extLst>
          </p:cNvPr>
          <p:cNvSpPr txBox="1"/>
          <p:nvPr/>
        </p:nvSpPr>
        <p:spPr>
          <a:xfrm>
            <a:off x="3782786" y="2853502"/>
            <a:ext cx="4931228" cy="23083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Refine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Tune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Improve grounding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Experiment with different LLMs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Adjust function or tool calls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Fine-tune </a:t>
            </a:r>
          </a:p>
        </p:txBody>
      </p:sp>
    </p:spTree>
    <p:extLst>
      <p:ext uri="{BB962C8B-B14F-4D97-AF65-F5344CB8AC3E}">
        <p14:creationId xmlns:p14="http://schemas.microsoft.com/office/powerpoint/2010/main" val="3277222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87A5C-273F-8A62-AE00-5D70E28B0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D1604D3-9F7C-C0BA-45F0-D4685C620C5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02E1703-3D15-55BB-833D-7C9EA8BCA0F8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158C02B-480A-0589-B03A-66CED8851D7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8BA08-6FD7-6F98-72D7-94D8623077A0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42629AB2-57BA-3ED4-AC98-D369D1CB2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5ACB1B2-A931-8E69-63FC-220382F7E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B1E9C2EF-09FA-E7CB-785D-ECE652EBB9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D5FAA4A-38BF-CEF8-591F-7A79356966B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8695E56-116D-28F9-954F-AE4A1B4CBC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F98404-4AEA-3FC7-CF03-EE9F95D881DF}"/>
              </a:ext>
            </a:extLst>
          </p:cNvPr>
          <p:cNvSpPr txBox="1"/>
          <p:nvPr/>
        </p:nvSpPr>
        <p:spPr>
          <a:xfrm>
            <a:off x="681999" y="654267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79FF"/>
                </a:solidFill>
              </a:rPr>
              <a:t>Observability</a:t>
            </a:r>
            <a:r>
              <a:rPr lang="en-US" sz="4000" dirty="0">
                <a:solidFill>
                  <a:schemeClr val="bg1"/>
                </a:solidFill>
              </a:rPr>
              <a:t>: Monitor &amp; understanding how your AI Agent behaves in real time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F82343ED-FBF5-B2AD-EC99-B9750D681B95}"/>
              </a:ext>
            </a:extLst>
          </p:cNvPr>
          <p:cNvCxnSpPr/>
          <p:nvPr/>
        </p:nvCxnSpPr>
        <p:spPr>
          <a:xfrm rot="16200000" flipH="1">
            <a:off x="4657428" y="2304342"/>
            <a:ext cx="794657" cy="609600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75AC56B7-3D4E-7B58-A49B-97FBAD542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170" y="2896810"/>
            <a:ext cx="887935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Track metrics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latency, accuracy, failure rates.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Log interactions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prompts, responses, tool calls.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Monitor drift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detect changes in quality over time.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Visualize trends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use dashboards for quick insights.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Enable alerts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catch anomalies or performance drops early.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79FF"/>
                </a:solidFill>
                <a:effectLst/>
                <a:latin typeface="Arial" panose="020B0604020202020204" pitchFamily="34" charset="0"/>
              </a:rPr>
              <a:t>Continuously optimize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79FF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— use insights to refine prompts, models,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data</a:t>
            </a:r>
          </a:p>
        </p:txBody>
      </p:sp>
    </p:spTree>
    <p:extLst>
      <p:ext uri="{BB962C8B-B14F-4D97-AF65-F5344CB8AC3E}">
        <p14:creationId xmlns:p14="http://schemas.microsoft.com/office/powerpoint/2010/main" val="2883965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2E5BD-D70E-5DFB-26A4-69BF069FA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F1A3120-6334-68B9-E069-C84EDC8FDB1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60DF50-A3DF-91F6-1B90-120F80E2FEBD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229D9C4-7D8F-F709-6C7E-97FD539B47A8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554FF7-3ECB-6A94-B513-EDEB49F5A039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EB51D73-9D9A-E236-D29E-912277184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1692EF1-B9EB-CAA7-A8B2-E15A132C3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1FB077E-D1AD-B818-457E-F4300049FE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DA5833F-5060-B0BC-A3AA-7D3552CB62AC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CFA9722-75C1-7CE7-631E-7554E0546F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BD480A-7941-967F-8B7B-F1C81117C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398" y="413735"/>
            <a:ext cx="9802593" cy="5658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987E48-C238-C1AC-675D-EC7DA5A94644}"/>
              </a:ext>
            </a:extLst>
          </p:cNvPr>
          <p:cNvSpPr txBox="1"/>
          <p:nvPr/>
        </p:nvSpPr>
        <p:spPr>
          <a:xfrm>
            <a:off x="2197136" y="6283618"/>
            <a:ext cx="569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https://www.youtube.com/watch?v=ZR6YEL5k7CY&amp;t=928s</a:t>
            </a:r>
          </a:p>
        </p:txBody>
      </p:sp>
    </p:spTree>
    <p:extLst>
      <p:ext uri="{BB962C8B-B14F-4D97-AF65-F5344CB8AC3E}">
        <p14:creationId xmlns:p14="http://schemas.microsoft.com/office/powerpoint/2010/main" val="2595678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2CE13-2F14-D178-0ECA-924AB885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ayers Design with solid fill">
            <a:extLst>
              <a:ext uri="{FF2B5EF4-FFF2-40B4-BE49-F238E27FC236}">
                <a16:creationId xmlns:a16="http://schemas.microsoft.com/office/drawing/2014/main" id="{079DB388-FF1B-E126-3416-15E07ED83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107" y="-20840"/>
            <a:ext cx="532318" cy="532318"/>
          </a:xfrm>
          <a:prstGeom prst="rect">
            <a:avLst/>
          </a:prstGeom>
        </p:spPr>
      </p:pic>
      <p:pic>
        <p:nvPicPr>
          <p:cNvPr id="22" name="Graphic 21" descr="Layers Design with solid fill">
            <a:extLst>
              <a:ext uri="{FF2B5EF4-FFF2-40B4-BE49-F238E27FC236}">
                <a16:creationId xmlns:a16="http://schemas.microsoft.com/office/drawing/2014/main" id="{D83B7C59-403C-8C8E-74D1-1910622D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777" y="-20840"/>
            <a:ext cx="532318" cy="532318"/>
          </a:xfrm>
          <a:prstGeom prst="rect">
            <a:avLst/>
          </a:prstGeom>
        </p:spPr>
      </p:pic>
      <p:pic>
        <p:nvPicPr>
          <p:cNvPr id="6" name="Picture 5" descr="A diagram of a task&#10;&#10;AI-generated content may be incorrect.">
            <a:extLst>
              <a:ext uri="{FF2B5EF4-FFF2-40B4-BE49-F238E27FC236}">
                <a16:creationId xmlns:a16="http://schemas.microsoft.com/office/drawing/2014/main" id="{A6325C33-1403-7702-0994-BEB7540E2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" y="71540"/>
            <a:ext cx="11810819" cy="678645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83A49F-57AB-C9BC-1782-370DDF166F83}"/>
              </a:ext>
            </a:extLst>
          </p:cNvPr>
          <p:cNvSpPr/>
          <p:nvPr/>
        </p:nvSpPr>
        <p:spPr>
          <a:xfrm>
            <a:off x="9050300" y="14486"/>
            <a:ext cx="3013364" cy="461665"/>
          </a:xfrm>
          <a:prstGeom prst="roundRect">
            <a:avLst/>
          </a:prstGeom>
          <a:solidFill>
            <a:srgbClr val="FFB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0066"/>
                </a:solidFill>
              </a:rPr>
              <a:t> LangSmith Evals Framework</a:t>
            </a:r>
          </a:p>
        </p:txBody>
      </p:sp>
    </p:spTree>
    <p:extLst>
      <p:ext uri="{BB962C8B-B14F-4D97-AF65-F5344CB8AC3E}">
        <p14:creationId xmlns:p14="http://schemas.microsoft.com/office/powerpoint/2010/main" val="1243439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16410</TotalTime>
  <Words>975</Words>
  <Application>Microsoft Office PowerPoint</Application>
  <PresentationFormat>Widescreen</PresentationFormat>
  <Paragraphs>268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1002</cp:revision>
  <dcterms:created xsi:type="dcterms:W3CDTF">2024-02-17T16:11:40Z</dcterms:created>
  <dcterms:modified xsi:type="dcterms:W3CDTF">2026-01-10T17:59:09Z</dcterms:modified>
</cp:coreProperties>
</file>