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8"/>
  </p:handoutMasterIdLst>
  <p:sldIdLst>
    <p:sldId id="256" r:id="rId2"/>
    <p:sldId id="479" r:id="rId3"/>
    <p:sldId id="506" r:id="rId4"/>
    <p:sldId id="494" r:id="rId5"/>
    <p:sldId id="495" r:id="rId6"/>
    <p:sldId id="471" r:id="rId7"/>
    <p:sldId id="474" r:id="rId8"/>
    <p:sldId id="496" r:id="rId9"/>
    <p:sldId id="371" r:id="rId10"/>
    <p:sldId id="367" r:id="rId11"/>
    <p:sldId id="499" r:id="rId12"/>
    <p:sldId id="505" r:id="rId13"/>
    <p:sldId id="502" r:id="rId14"/>
    <p:sldId id="503" r:id="rId15"/>
    <p:sldId id="504" r:id="rId16"/>
    <p:sldId id="49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FF79FF"/>
    <a:srgbClr val="7AB850"/>
    <a:srgbClr val="604900"/>
    <a:srgbClr val="FFE7FF"/>
    <a:srgbClr val="660033"/>
    <a:srgbClr val="FFF7FF"/>
    <a:srgbClr val="9A009A"/>
    <a:srgbClr val="FFC305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6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9" d="100"/>
          <a:sy n="59" d="100"/>
        </p:scale>
        <p:origin x="329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D5A689F-B19F-0616-4365-4F220F2837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9A243A-4958-51E6-2F57-8C62C182697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3E7709-AD18-4835-9C94-791BF552EE73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7FA487-F380-07C7-15A2-37DDE4C0DF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A45652-E988-56D8-71E5-4A56E6D1C5E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81037E-8779-4661-B93B-A852127D1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041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DBAA6-B8BC-1F93-1D88-906B594B9E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510182-D4C3-A94B-E300-9E4D8525AE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EF00C-1AA8-6E57-84D2-B0B6FEE16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AB42D-8814-EBEF-F10A-25F1D5197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A4E3A-593E-9A24-1B24-7883B0116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702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A9058-1983-92C5-10C6-155C0E8C7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9FE3E-8A61-BA8C-3A3B-4B0409ED7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3969F0-F6D7-E798-E601-0A8CFF141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20D75-9C7C-451C-1C96-2F290E44A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68088F-D12E-4AEC-146A-0A564D831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09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8B1E7-DA08-8B62-A676-C49C143DA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68CB48-47B1-1BE1-D5C0-C6768DAE52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4AE2A-C1C3-E7C5-641A-A886DA3C3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6011C-6C4F-DD72-AC2D-560EB931F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B87C43-2469-5FC3-7F67-D7B50042A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393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F66D9-5B73-F757-AB80-E09FBA6C4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BDD7D-20F7-9639-1C3C-D1C338046F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2B0904-21FF-843A-8EEE-B2BFE1F5D0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9EF4C0-4C61-87CD-B1CE-8165DAA1B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0AE2F-9C86-773B-599D-222B06D69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B10B33-76D8-06D3-6965-EE2EAF0FC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427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B5863-20FD-6F5A-20D1-A6BBC04C8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1B3F83-202B-CF5C-3BB9-3AEB394518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464F01-4B63-1A98-5BFE-178C3FAAC0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CC050F-6FE8-CA82-08B4-1F61097DC5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8A719A-3636-5192-C2EE-23CB42F43B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F9B3AF-4B55-0F2E-0B25-117278E2A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2BE0B1-36C9-CED0-3411-222B1E79F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FF4061-C7AD-6F88-313F-6A9488FD3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972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65800-AA0B-5787-A4C4-8C0B2353D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BD40FC-658B-7A62-B16B-C90B5DDD6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7B2C26-E6EE-8A25-34A9-C0FA31047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211FCF-F5CE-D78F-F35A-7F05F76EE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130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55BA96-D93E-5297-A599-56F789E8F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FF5AFC-F394-A50F-5194-631E88E15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733FC4-1499-B942-046D-38B466D21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064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4CDC7-42A9-9FEC-81E4-A620FEFB9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969F3-5CF1-C516-C5D9-F8867CD7AF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0BB6E0-F00B-2477-1492-C647E9AC3F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DA5E4C-909A-E2F8-EB52-C1E11C3A4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A6A8F5-C7D7-F2DB-1629-E68FD265D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87F821-A334-A2C4-86D3-74F4665D9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932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92CD8-2706-4B72-6E84-5A2BFA19E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BE61B3-B8CC-338D-0D0A-1AB07C9E56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64FF5-5C97-0264-74B3-129E1F4AA0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D15C0C-D5DB-75F2-E6E5-DDA54721B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38A9C9-25A4-4D4F-B996-DD6CE67BC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5F644A-9BC2-F9FF-179A-ABDDA21CF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900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1D941-5B5A-F0AB-1980-7F704915E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FD2E8E-C1C1-D43E-868E-C2817BF9A7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673D6-3943-6D35-207E-5C259152F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E75EBB-F784-FC4D-BBB9-9FADC4DBE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2BFE9-00A5-1ABD-DD03-6C0A79ABF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84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619971-9B62-AF9D-D450-46F6F6710F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FE0055-148C-F8EC-41D0-D469F0BFA2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F40FA-841F-03FA-2336-C5C39984F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85572-5A8D-DB68-4961-5BE709300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241594-3DCD-C182-DA8F-8D9C94D49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413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A0EEA5-6560-4364-48AE-A7607B74A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4723D-FB77-0DC7-4B65-B63F195312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22AF5F-49B1-C882-EE5E-D13AD3E252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1EC05-0BB3-4879-9EDB-7093E11C6F4F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52A0DA-C579-7D80-DFC7-0A1FF0A0AE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49919F-C087-A7AD-E8A5-CA05BAFB2E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180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svg"/><Relationship Id="rId7" Type="http://schemas.openxmlformats.org/officeDocument/2006/relationships/image" Target="../media/image1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4.svg"/><Relationship Id="rId10" Type="http://schemas.openxmlformats.org/officeDocument/2006/relationships/image" Target="../media/image19.png"/><Relationship Id="rId4" Type="http://schemas.openxmlformats.org/officeDocument/2006/relationships/image" Target="../media/image3.png"/><Relationship Id="rId9" Type="http://schemas.openxmlformats.org/officeDocument/2006/relationships/image" Target="../media/image18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svg"/><Relationship Id="rId7" Type="http://schemas.openxmlformats.org/officeDocument/2006/relationships/image" Target="../media/image1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4.svg"/><Relationship Id="rId10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18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svg"/><Relationship Id="rId7" Type="http://schemas.openxmlformats.org/officeDocument/2006/relationships/image" Target="../media/image1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2.png"/><Relationship Id="rId5" Type="http://schemas.openxmlformats.org/officeDocument/2006/relationships/image" Target="../media/image4.svg"/><Relationship Id="rId10" Type="http://schemas.openxmlformats.org/officeDocument/2006/relationships/image" Target="../media/image21.png"/><Relationship Id="rId4" Type="http://schemas.openxmlformats.org/officeDocument/2006/relationships/image" Target="../media/image3.png"/><Relationship Id="rId9" Type="http://schemas.openxmlformats.org/officeDocument/2006/relationships/image" Target="../media/image18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svg"/><Relationship Id="rId7" Type="http://schemas.openxmlformats.org/officeDocument/2006/relationships/image" Target="../media/image1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4.svg"/><Relationship Id="rId10" Type="http://schemas.openxmlformats.org/officeDocument/2006/relationships/image" Target="../media/image23.png"/><Relationship Id="rId4" Type="http://schemas.openxmlformats.org/officeDocument/2006/relationships/image" Target="../media/image3.png"/><Relationship Id="rId9" Type="http://schemas.openxmlformats.org/officeDocument/2006/relationships/image" Target="../media/image18.sv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76DD09C4-2812-0F47-8701-3D2E1FC1AFB6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96242EDF-77B6-F40C-FE30-11901E4EF443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EB606098-C6B0-55BF-D9D7-70303F248394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6FB02D-C7CC-42CC-9D36-B5E55715072D}"/>
              </a:ext>
            </a:extLst>
          </p:cNvPr>
          <p:cNvSpPr/>
          <p:nvPr/>
        </p:nvSpPr>
        <p:spPr>
          <a:xfrm>
            <a:off x="0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0" b="1" dirty="0">
                <a:solidFill>
                  <a:srgbClr val="FF7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Distillation</a:t>
            </a:r>
          </a:p>
          <a:p>
            <a:pPr algn="ctr"/>
            <a:r>
              <a:rPr lang="en-US" sz="9200" b="1" dirty="0">
                <a:solidFill>
                  <a:srgbClr val="FF7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800" b="1" dirty="0">
                <a:solidFill>
                  <a:srgbClr val="FFC3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Fine Tuning  </a:t>
            </a:r>
          </a:p>
          <a:p>
            <a:pPr algn="ctr"/>
            <a:r>
              <a:rPr lang="en-US" sz="9200" b="1" dirty="0">
                <a:solidFill>
                  <a:srgbClr val="FF7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686D70D4-58E0-137B-2B06-3FA4BCAA00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4538" y="6057658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A4EF52A1-1F8E-06D1-52A6-6EF1FDB54D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1999" y="6141176"/>
            <a:ext cx="572539" cy="572539"/>
          </a:xfrm>
          <a:prstGeom prst="rect">
            <a:avLst/>
          </a:prstGeom>
        </p:spPr>
      </p:pic>
      <p:pic>
        <p:nvPicPr>
          <p:cNvPr id="15" name="Graphic 14" descr="Workflow outline">
            <a:extLst>
              <a:ext uri="{FF2B5EF4-FFF2-40B4-BE49-F238E27FC236}">
                <a16:creationId xmlns:a16="http://schemas.microsoft.com/office/drawing/2014/main" id="{AB19387E-3C1B-7311-24A2-CE408D6021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8430" y="457513"/>
            <a:ext cx="690004" cy="690004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958EA580-740F-9D83-F1ED-6DF19F65DDE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Cube 7">
            <a:extLst>
              <a:ext uri="{FF2B5EF4-FFF2-40B4-BE49-F238E27FC236}">
                <a16:creationId xmlns:a16="http://schemas.microsoft.com/office/drawing/2014/main" id="{674F4202-971B-6F65-8091-B91BC859510F}"/>
              </a:ext>
            </a:extLst>
          </p:cNvPr>
          <p:cNvSpPr/>
          <p:nvPr/>
        </p:nvSpPr>
        <p:spPr>
          <a:xfrm>
            <a:off x="2460177" y="525798"/>
            <a:ext cx="511628" cy="621719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ube 8">
            <a:extLst>
              <a:ext uri="{FF2B5EF4-FFF2-40B4-BE49-F238E27FC236}">
                <a16:creationId xmlns:a16="http://schemas.microsoft.com/office/drawing/2014/main" id="{FE6E89E7-EF75-C1A1-C2CF-BF5A6CD4A8F7}"/>
              </a:ext>
            </a:extLst>
          </p:cNvPr>
          <p:cNvSpPr/>
          <p:nvPr/>
        </p:nvSpPr>
        <p:spPr>
          <a:xfrm>
            <a:off x="2166256" y="74742"/>
            <a:ext cx="511628" cy="621719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ube 9">
            <a:extLst>
              <a:ext uri="{FF2B5EF4-FFF2-40B4-BE49-F238E27FC236}">
                <a16:creationId xmlns:a16="http://schemas.microsoft.com/office/drawing/2014/main" id="{795D5D12-25D7-5505-EA0E-51AE28649E09}"/>
              </a:ext>
            </a:extLst>
          </p:cNvPr>
          <p:cNvSpPr/>
          <p:nvPr/>
        </p:nvSpPr>
        <p:spPr>
          <a:xfrm>
            <a:off x="3363684" y="53704"/>
            <a:ext cx="511628" cy="621719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ube 10">
            <a:extLst>
              <a:ext uri="{FF2B5EF4-FFF2-40B4-BE49-F238E27FC236}">
                <a16:creationId xmlns:a16="http://schemas.microsoft.com/office/drawing/2014/main" id="{A5027FD6-86B0-B3E9-B0A0-5AD81B07D8CD}"/>
              </a:ext>
            </a:extLst>
          </p:cNvPr>
          <p:cNvSpPr/>
          <p:nvPr/>
        </p:nvSpPr>
        <p:spPr>
          <a:xfrm>
            <a:off x="2911931" y="220273"/>
            <a:ext cx="511628" cy="621719"/>
          </a:xfrm>
          <a:prstGeom prst="cube">
            <a:avLst/>
          </a:prstGeom>
          <a:solidFill>
            <a:srgbClr val="FF7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ube 12">
            <a:extLst>
              <a:ext uri="{FF2B5EF4-FFF2-40B4-BE49-F238E27FC236}">
                <a16:creationId xmlns:a16="http://schemas.microsoft.com/office/drawing/2014/main" id="{D173D765-4CD5-CA4F-870F-9B1ECB65AEA4}"/>
              </a:ext>
            </a:extLst>
          </p:cNvPr>
          <p:cNvSpPr/>
          <p:nvPr/>
        </p:nvSpPr>
        <p:spPr>
          <a:xfrm>
            <a:off x="3200395" y="449369"/>
            <a:ext cx="511628" cy="621719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ube 13">
            <a:extLst>
              <a:ext uri="{FF2B5EF4-FFF2-40B4-BE49-F238E27FC236}">
                <a16:creationId xmlns:a16="http://schemas.microsoft.com/office/drawing/2014/main" id="{92501E2E-D977-07BB-A07F-13831B4D8BEC}"/>
              </a:ext>
            </a:extLst>
          </p:cNvPr>
          <p:cNvSpPr/>
          <p:nvPr/>
        </p:nvSpPr>
        <p:spPr>
          <a:xfrm>
            <a:off x="2852043" y="683895"/>
            <a:ext cx="511628" cy="621719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1737E88E-9BE4-6E0D-3C90-03508B2FFB4D}"/>
              </a:ext>
            </a:extLst>
          </p:cNvPr>
          <p:cNvSpPr/>
          <p:nvPr/>
        </p:nvSpPr>
        <p:spPr>
          <a:xfrm rot="959330">
            <a:off x="9556675" y="121805"/>
            <a:ext cx="2730063" cy="904619"/>
          </a:xfrm>
          <a:prstGeom prst="triangle">
            <a:avLst>
              <a:gd name="adj" fmla="val 5908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A4C125BC-D80C-0ECC-D8C1-275DF8028244}"/>
              </a:ext>
            </a:extLst>
          </p:cNvPr>
          <p:cNvSpPr/>
          <p:nvPr/>
        </p:nvSpPr>
        <p:spPr>
          <a:xfrm rot="959330">
            <a:off x="9152984" y="170474"/>
            <a:ext cx="3062844" cy="482374"/>
          </a:xfrm>
          <a:prstGeom prst="triangle">
            <a:avLst>
              <a:gd name="adj" fmla="val 59085"/>
            </a:avLst>
          </a:prstGeom>
          <a:solidFill>
            <a:srgbClr val="FF7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AI Mindset</a:t>
            </a:r>
          </a:p>
        </p:txBody>
      </p:sp>
    </p:spTree>
    <p:extLst>
      <p:ext uri="{BB962C8B-B14F-4D97-AF65-F5344CB8AC3E}">
        <p14:creationId xmlns:p14="http://schemas.microsoft.com/office/powerpoint/2010/main" val="2867037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4ABF9E-EE28-C726-065B-A872C53AB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322A342C-806C-ACBC-9CEF-9D6A8F03B4DE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BED46C6D-F178-9018-87EB-B852441CC86B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6A2A2B9F-AD29-733F-9251-7E4D5B0619F3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ABB405-578B-B723-CD31-A41BD0D58054}"/>
              </a:ext>
            </a:extLst>
          </p:cNvPr>
          <p:cNvSpPr/>
          <p:nvPr/>
        </p:nvSpPr>
        <p:spPr>
          <a:xfrm>
            <a:off x="1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8777CA1F-FAFC-1716-2E46-EA18A12856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141176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CB6400C7-5B94-D4AF-92C8-825BFF0BDF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60310" y="5588833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6737D948-CD0E-6FA8-A813-64325C78B9B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C11B7902-E7C4-15B2-03F1-69D68DCF0229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C16950D5-A1C3-5828-EFB7-51BB652211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A51138-B4D8-2DD8-E7C5-3E4B4CC9456A}"/>
              </a:ext>
            </a:extLst>
          </p:cNvPr>
          <p:cNvSpPr txBox="1"/>
          <p:nvPr/>
        </p:nvSpPr>
        <p:spPr>
          <a:xfrm>
            <a:off x="2449286" y="795657"/>
            <a:ext cx="9742714" cy="156966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Most teams treat LLMs like a one-size-fits all solution.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They use a frontier model like (OpenAI GPT 5.2 or Claude 3.5) for every task.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This is like hiring a PhD to do data entry work.</a:t>
            </a:r>
          </a:p>
        </p:txBody>
      </p:sp>
      <p:pic>
        <p:nvPicPr>
          <p:cNvPr id="9" name="Graphic 8" descr="Male profile with solid fill">
            <a:extLst>
              <a:ext uri="{FF2B5EF4-FFF2-40B4-BE49-F238E27FC236}">
                <a16:creationId xmlns:a16="http://schemas.microsoft.com/office/drawing/2014/main" id="{84B77F4D-15E2-A5D5-9F44-4CDCB25F8D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65504" y="1261624"/>
            <a:ext cx="609600" cy="609600"/>
          </a:xfrm>
          <a:prstGeom prst="rect">
            <a:avLst/>
          </a:prstGeom>
        </p:spPr>
      </p:pic>
      <p:pic>
        <p:nvPicPr>
          <p:cNvPr id="10" name="Graphic 9" descr="Male profile with solid fill">
            <a:extLst>
              <a:ext uri="{FF2B5EF4-FFF2-40B4-BE49-F238E27FC236}">
                <a16:creationId xmlns:a16="http://schemas.microsoft.com/office/drawing/2014/main" id="{EB78BE00-D9EA-4430-DA0F-96D2CAFA13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1218" y="1250741"/>
            <a:ext cx="609600" cy="609600"/>
          </a:xfrm>
          <a:prstGeom prst="rect">
            <a:avLst/>
          </a:prstGeom>
        </p:spPr>
      </p:pic>
      <p:pic>
        <p:nvPicPr>
          <p:cNvPr id="13" name="Graphic 12" descr="Male profile with solid fill">
            <a:extLst>
              <a:ext uri="{FF2B5EF4-FFF2-40B4-BE49-F238E27FC236}">
                <a16:creationId xmlns:a16="http://schemas.microsoft.com/office/drawing/2014/main" id="{FEFA86EA-981B-B5F6-CF90-E5DC7497C9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6524" y="123985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883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36A197-873F-632A-DA67-B21A7DCB4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843F05CB-CB49-8C0F-DF6A-246A1DA07B11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F300989F-7E34-BAAB-2AD0-E77C6AF276AC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F225F41C-2BE5-B2C0-D177-89C676D3DC25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A75D04-4D81-3E76-2D52-4D324B44F6FA}"/>
              </a:ext>
            </a:extLst>
          </p:cNvPr>
          <p:cNvSpPr/>
          <p:nvPr/>
        </p:nvSpPr>
        <p:spPr>
          <a:xfrm>
            <a:off x="1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7373BA22-39E8-D669-68CB-01D5CCDF76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141176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242C009A-A64A-743D-8920-CF0EC8F94E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60310" y="5588833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EFEA75FC-5E06-E156-F8ED-5F904C9F680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2027C7A4-24B6-8A41-4EDE-1F9DD399EB4A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8155347E-3FF4-2DD7-375C-BD5186AFDB8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127B70-164E-3244-F618-B6D789D6F8D5}"/>
              </a:ext>
            </a:extLst>
          </p:cNvPr>
          <p:cNvSpPr txBox="1"/>
          <p:nvPr/>
        </p:nvSpPr>
        <p:spPr>
          <a:xfrm>
            <a:off x="2449286" y="795657"/>
            <a:ext cx="9742714" cy="1200329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Most teams treat LLMs like a one-size-fits all solution.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They use a frontier model like (OpenAI GPT 5.2 or Claude 3.5) for every task. This is like hiring a PhD to do data entry work.</a:t>
            </a:r>
          </a:p>
        </p:txBody>
      </p:sp>
      <p:pic>
        <p:nvPicPr>
          <p:cNvPr id="9" name="Graphic 8" descr="Male profile with solid fill">
            <a:extLst>
              <a:ext uri="{FF2B5EF4-FFF2-40B4-BE49-F238E27FC236}">
                <a16:creationId xmlns:a16="http://schemas.microsoft.com/office/drawing/2014/main" id="{6D32C0C8-40A9-8A1F-5A5B-A0CC39B543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65504" y="1261624"/>
            <a:ext cx="609600" cy="609600"/>
          </a:xfrm>
          <a:prstGeom prst="rect">
            <a:avLst/>
          </a:prstGeom>
        </p:spPr>
      </p:pic>
      <p:pic>
        <p:nvPicPr>
          <p:cNvPr id="10" name="Graphic 9" descr="Male profile with solid fill">
            <a:extLst>
              <a:ext uri="{FF2B5EF4-FFF2-40B4-BE49-F238E27FC236}">
                <a16:creationId xmlns:a16="http://schemas.microsoft.com/office/drawing/2014/main" id="{0DB00F84-0F21-1A2E-CD58-743C1109F8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1218" y="1250741"/>
            <a:ext cx="609600" cy="609600"/>
          </a:xfrm>
          <a:prstGeom prst="rect">
            <a:avLst/>
          </a:prstGeom>
        </p:spPr>
      </p:pic>
      <p:pic>
        <p:nvPicPr>
          <p:cNvPr id="13" name="Graphic 12" descr="Male profile with solid fill">
            <a:extLst>
              <a:ext uri="{FF2B5EF4-FFF2-40B4-BE49-F238E27FC236}">
                <a16:creationId xmlns:a16="http://schemas.microsoft.com/office/drawing/2014/main" id="{56FEE6CD-7D6E-CC09-97BF-DACAFE9090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6524" y="1239858"/>
            <a:ext cx="609600" cy="6096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432E4E9-8817-A071-4623-33846AB87514}"/>
              </a:ext>
            </a:extLst>
          </p:cNvPr>
          <p:cNvSpPr txBox="1"/>
          <p:nvPr/>
        </p:nvSpPr>
        <p:spPr>
          <a:xfrm>
            <a:off x="8162288" y="2404630"/>
            <a:ext cx="3386455" cy="120032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9525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Exploding costs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Latency bottlenecks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Vendor lock-in</a:t>
            </a:r>
          </a:p>
        </p:txBody>
      </p:sp>
      <p:cxnSp>
        <p:nvCxnSpPr>
          <p:cNvPr id="14" name="Connector: Curved 13">
            <a:extLst>
              <a:ext uri="{FF2B5EF4-FFF2-40B4-BE49-F238E27FC236}">
                <a16:creationId xmlns:a16="http://schemas.microsoft.com/office/drawing/2014/main" id="{9354CD0B-D9A1-0F05-8664-2431B6876AA1}"/>
              </a:ext>
            </a:extLst>
          </p:cNvPr>
          <p:cNvCxnSpPr>
            <a:cxnSpLocks/>
          </p:cNvCxnSpPr>
          <p:nvPr/>
        </p:nvCxnSpPr>
        <p:spPr>
          <a:xfrm>
            <a:off x="3189514" y="1995986"/>
            <a:ext cx="4857814" cy="1272189"/>
          </a:xfrm>
          <a:prstGeom prst="curvedConnector3">
            <a:avLst>
              <a:gd name="adj1" fmla="val 23334"/>
            </a:avLst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CCB86F69-C5B4-96EA-43EA-4AC49E523C1F}"/>
              </a:ext>
            </a:extLst>
          </p:cNvPr>
          <p:cNvCxnSpPr>
            <a:cxnSpLocks/>
          </p:cNvCxnSpPr>
          <p:nvPr/>
        </p:nvCxnSpPr>
        <p:spPr>
          <a:xfrm rot="5400000">
            <a:off x="8874846" y="3934639"/>
            <a:ext cx="506592" cy="318002"/>
          </a:xfrm>
          <a:prstGeom prst="curvedConnector3">
            <a:avLst>
              <a:gd name="adj1" fmla="val 50000"/>
            </a:avLst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D0273167-C139-79F2-AF94-1BEF4E1E111F}"/>
              </a:ext>
            </a:extLst>
          </p:cNvPr>
          <p:cNvSpPr txBox="1"/>
          <p:nvPr/>
        </p:nvSpPr>
        <p:spPr>
          <a:xfrm>
            <a:off x="6291943" y="4506617"/>
            <a:ext cx="2471057" cy="46166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AI Cost TOO High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BD87894-9D43-7A02-B46A-94D630117788}"/>
              </a:ext>
            </a:extLst>
          </p:cNvPr>
          <p:cNvSpPr txBox="1"/>
          <p:nvPr/>
        </p:nvSpPr>
        <p:spPr>
          <a:xfrm>
            <a:off x="4909928" y="5206664"/>
            <a:ext cx="3712029" cy="46166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AI project disappointment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308FB55-8DD6-2667-5FAA-4BA0D8FB1135}"/>
              </a:ext>
            </a:extLst>
          </p:cNvPr>
          <p:cNvSpPr txBox="1"/>
          <p:nvPr/>
        </p:nvSpPr>
        <p:spPr>
          <a:xfrm>
            <a:off x="9282856" y="4381081"/>
            <a:ext cx="2471057" cy="830997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AI projects are time consuming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7A4FF10-2204-822F-E2B0-E51405655618}"/>
              </a:ext>
            </a:extLst>
          </p:cNvPr>
          <p:cNvSpPr txBox="1"/>
          <p:nvPr/>
        </p:nvSpPr>
        <p:spPr>
          <a:xfrm>
            <a:off x="8047328" y="6219989"/>
            <a:ext cx="2471057" cy="46166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AI is slow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40FBFEC-902F-7280-0AD8-CDDBD56DE0AE}"/>
              </a:ext>
            </a:extLst>
          </p:cNvPr>
          <p:cNvSpPr txBox="1"/>
          <p:nvPr/>
        </p:nvSpPr>
        <p:spPr>
          <a:xfrm>
            <a:off x="9477854" y="5314780"/>
            <a:ext cx="2471057" cy="830997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AI is not 100% accurate  </a:t>
            </a:r>
          </a:p>
        </p:txBody>
      </p:sp>
    </p:spTree>
    <p:extLst>
      <p:ext uri="{BB962C8B-B14F-4D97-AF65-F5344CB8AC3E}">
        <p14:creationId xmlns:p14="http://schemas.microsoft.com/office/powerpoint/2010/main" val="805252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327E29-4379-C625-A7C4-DBDF92540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10479CDB-2007-2A75-8AC3-8A04C01B8BC4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8CD9B655-CC1D-DBE9-2D6B-C087BCC5D662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8C3046EB-AA26-B33F-DEEA-E2A80E3FCB4B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85D94C-76A7-D3C1-FC40-FA611676701E}"/>
              </a:ext>
            </a:extLst>
          </p:cNvPr>
          <p:cNvSpPr/>
          <p:nvPr/>
        </p:nvSpPr>
        <p:spPr>
          <a:xfrm>
            <a:off x="1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BD9CC44D-99C0-C5B0-BB4B-9191A20EC2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141176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688BC170-2110-6B9E-9C3F-FE4636A51E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60310" y="5588833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926E7B2E-F012-BE55-2159-A21F5DEEE3A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14A13F75-7F1A-E770-C8E0-CBB2646629F6}"/>
              </a:ext>
            </a:extLst>
          </p:cNvPr>
          <p:cNvSpPr/>
          <p:nvPr/>
        </p:nvSpPr>
        <p:spPr>
          <a:xfrm rot="2484305">
            <a:off x="11213664" y="219"/>
            <a:ext cx="1106363" cy="726155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79C0E728-742E-E2B0-A921-3F64A13CAB8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1A00BC-6E52-7C07-4F0F-EDD101E38525}"/>
              </a:ext>
            </a:extLst>
          </p:cNvPr>
          <p:cNvSpPr txBox="1"/>
          <p:nvPr/>
        </p:nvSpPr>
        <p:spPr>
          <a:xfrm>
            <a:off x="1" y="125273"/>
            <a:ext cx="1110343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Teams need to have a mindset to use Task specific models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9C33699-831A-D955-03B4-02D24FA6F3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6379201"/>
              </p:ext>
            </p:extLst>
          </p:nvPr>
        </p:nvGraphicFramePr>
        <p:xfrm>
          <a:off x="3425372" y="1557864"/>
          <a:ext cx="8127999" cy="3505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643922027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10925599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8798092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Task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Intelligence Needed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Model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774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Text classification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SLM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26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Data extraction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Low-medium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SLM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030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Summarization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Mid-size LLM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471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Multi-modal reasoning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LLM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696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Reasoning &amp; Planning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LLM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895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PDF Reading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Medium-High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Use Model specialized in PDF reading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797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Evaluation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Mid-size or topic specific expert model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142482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2E25CC14-8FF3-08D0-9BFD-B2F7A0BA27B2}"/>
              </a:ext>
            </a:extLst>
          </p:cNvPr>
          <p:cNvSpPr txBox="1"/>
          <p:nvPr/>
        </p:nvSpPr>
        <p:spPr>
          <a:xfrm>
            <a:off x="4547570" y="1086192"/>
            <a:ext cx="6999516" cy="46166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9525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Match model size to task complexity </a:t>
            </a:r>
          </a:p>
        </p:txBody>
      </p:sp>
    </p:spTree>
    <p:extLst>
      <p:ext uri="{BB962C8B-B14F-4D97-AF65-F5344CB8AC3E}">
        <p14:creationId xmlns:p14="http://schemas.microsoft.com/office/powerpoint/2010/main" val="4045152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497D35-7A40-4C57-526B-0AF915776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C9F54840-E797-111A-5AEE-1704733F6EAA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401A951D-00C9-77C7-C0D6-45210E25C52B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0DDAC3CF-851C-8998-6DD0-97C703E39C43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9C134F-F23B-0048-52D3-2F4E4DD27A7C}"/>
              </a:ext>
            </a:extLst>
          </p:cNvPr>
          <p:cNvSpPr/>
          <p:nvPr/>
        </p:nvSpPr>
        <p:spPr>
          <a:xfrm>
            <a:off x="1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9682E687-D471-2638-B7F0-8CDF497A9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141176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1B4C64FA-3E66-0125-5EF8-8468150D9E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60310" y="5588833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F0B2BB08-AB5F-65EE-B4E4-93866807A54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5AC87455-F7D4-3BEB-9359-4307DF41F50D}"/>
              </a:ext>
            </a:extLst>
          </p:cNvPr>
          <p:cNvSpPr/>
          <p:nvPr/>
        </p:nvSpPr>
        <p:spPr>
          <a:xfrm rot="1867585">
            <a:off x="11208445" y="-16829"/>
            <a:ext cx="1118025" cy="741231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F22F5832-7AED-0763-BB16-632FCB3B55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8BA746-3619-3764-A28E-FB294BE89A84}"/>
              </a:ext>
            </a:extLst>
          </p:cNvPr>
          <p:cNvSpPr txBox="1"/>
          <p:nvPr/>
        </p:nvSpPr>
        <p:spPr>
          <a:xfrm>
            <a:off x="4547570" y="1086192"/>
            <a:ext cx="6999516" cy="46166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9525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Use Small Language Models first. Move up if needed.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49CD65-E9B0-7324-F435-082B1B56A2FE}"/>
              </a:ext>
            </a:extLst>
          </p:cNvPr>
          <p:cNvSpPr txBox="1"/>
          <p:nvPr/>
        </p:nvSpPr>
        <p:spPr>
          <a:xfrm>
            <a:off x="6248400" y="1906684"/>
            <a:ext cx="5323114" cy="120032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9525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Smaller, faster, cheaper models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Optimized for specific tasks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Often 10–20x cheaper per request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4BF706-9934-C933-DCA7-AD792B3F5139}"/>
              </a:ext>
            </a:extLst>
          </p:cNvPr>
          <p:cNvSpPr txBox="1"/>
          <p:nvPr/>
        </p:nvSpPr>
        <p:spPr>
          <a:xfrm>
            <a:off x="5116286" y="3441570"/>
            <a:ext cx="6466114" cy="230832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9525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</a:rPr>
              <a:t>Task like these do not need frontier models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Classification (intent, sentiment, routing)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Entity extraction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Structured data generation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Simple summaries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Tool selection inside agents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06F0E8-8A34-40D8-04B6-98A1729656AC}"/>
              </a:ext>
            </a:extLst>
          </p:cNvPr>
          <p:cNvSpPr txBox="1"/>
          <p:nvPr/>
        </p:nvSpPr>
        <p:spPr>
          <a:xfrm>
            <a:off x="1" y="125273"/>
            <a:ext cx="1110343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Get familiar with SLM (small Language models) </a:t>
            </a:r>
          </a:p>
        </p:txBody>
      </p:sp>
    </p:spTree>
    <p:extLst>
      <p:ext uri="{BB962C8B-B14F-4D97-AF65-F5344CB8AC3E}">
        <p14:creationId xmlns:p14="http://schemas.microsoft.com/office/powerpoint/2010/main" val="2027839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37E87-349C-4B1A-39DA-D040C728E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962071-90DA-114B-6481-2CB50DF25AE6}"/>
              </a:ext>
            </a:extLst>
          </p:cNvPr>
          <p:cNvSpPr/>
          <p:nvPr/>
        </p:nvSpPr>
        <p:spPr>
          <a:xfrm>
            <a:off x="-20781" y="-81560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E0C0C5-5E0D-9EC7-95D6-5FA33A83FB63}"/>
              </a:ext>
            </a:extLst>
          </p:cNvPr>
          <p:cNvSpPr txBox="1"/>
          <p:nvPr/>
        </p:nvSpPr>
        <p:spPr>
          <a:xfrm>
            <a:off x="-20782" y="486179"/>
            <a:ext cx="12212781" cy="70788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lumMod val="95000"/>
                  </a:schemeClr>
                </a:solidFill>
              </a:rPr>
              <a:t>Small Language Models are lightweight versions of LLMs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1590B12A-0FAE-055D-2DCB-7F143E5EAE8D}"/>
              </a:ext>
            </a:extLst>
          </p:cNvPr>
          <p:cNvSpPr/>
          <p:nvPr/>
        </p:nvSpPr>
        <p:spPr>
          <a:xfrm>
            <a:off x="2775856" y="2150239"/>
            <a:ext cx="1458685" cy="1172749"/>
          </a:xfrm>
          <a:prstGeom prst="flowChartConnector">
            <a:avLst/>
          </a:prstGeom>
          <a:solidFill>
            <a:srgbClr val="FFE7FF"/>
          </a:solidFill>
          <a:ln w="38100">
            <a:solidFill>
              <a:srgbClr val="FF79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7030A0"/>
                </a:solidFill>
              </a:rPr>
              <a:t>SLM</a:t>
            </a:r>
          </a:p>
          <a:p>
            <a:pPr algn="ctr"/>
            <a:r>
              <a:rPr lang="en-US" sz="1600" b="1" dirty="0">
                <a:solidFill>
                  <a:srgbClr val="7030A0"/>
                </a:solidFill>
              </a:rPr>
              <a:t>Phi, Gemma</a:t>
            </a:r>
          </a:p>
        </p:txBody>
      </p: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E650187B-3727-625D-E553-33359BBD97EE}"/>
              </a:ext>
            </a:extLst>
          </p:cNvPr>
          <p:cNvSpPr/>
          <p:nvPr/>
        </p:nvSpPr>
        <p:spPr>
          <a:xfrm>
            <a:off x="6221437" y="1194065"/>
            <a:ext cx="3472048" cy="3375439"/>
          </a:xfrm>
          <a:prstGeom prst="flowChartConnector">
            <a:avLst/>
          </a:prstGeom>
          <a:solidFill>
            <a:srgbClr val="FFE7FF"/>
          </a:solidFill>
          <a:ln w="38100">
            <a:solidFill>
              <a:srgbClr val="FF79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>
                <a:solidFill>
                  <a:srgbClr val="7030A0"/>
                </a:solidFill>
              </a:rPr>
              <a:t>LLM</a:t>
            </a:r>
          </a:p>
          <a:p>
            <a:pPr algn="ctr"/>
            <a:r>
              <a:rPr lang="en-US" sz="2400" b="1" dirty="0">
                <a:solidFill>
                  <a:srgbClr val="7030A0"/>
                </a:solidFill>
              </a:rPr>
              <a:t>Gemini, GPT 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1D388D-497C-0C4C-A91F-BF186E6CBD79}"/>
              </a:ext>
            </a:extLst>
          </p:cNvPr>
          <p:cNvSpPr txBox="1"/>
          <p:nvPr/>
        </p:nvSpPr>
        <p:spPr>
          <a:xfrm>
            <a:off x="1619249" y="4863715"/>
            <a:ext cx="3771897" cy="1508105"/>
          </a:xfrm>
          <a:prstGeom prst="rect">
            <a:avLst/>
          </a:prstGeom>
          <a:noFill/>
          <a:ln w="63500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Focused Expert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Task Specific</a:t>
            </a:r>
          </a:p>
          <a:p>
            <a:pPr algn="ctr"/>
            <a:r>
              <a:rPr lang="en-US" sz="2800" dirty="0">
                <a:solidFill>
                  <a:srgbClr val="FFC000"/>
                </a:solidFill>
              </a:rPr>
              <a:t>1B – 10B parameters</a:t>
            </a:r>
            <a:endParaRPr lang="en-US" sz="2800" dirty="0">
              <a:solidFill>
                <a:srgbClr val="FFF7F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475C3C-D73B-1D4E-FBAD-F974DF6BE5FB}"/>
              </a:ext>
            </a:extLst>
          </p:cNvPr>
          <p:cNvSpPr txBox="1"/>
          <p:nvPr/>
        </p:nvSpPr>
        <p:spPr>
          <a:xfrm>
            <a:off x="6523763" y="4863716"/>
            <a:ext cx="3771897" cy="1508105"/>
          </a:xfrm>
          <a:prstGeom prst="rect">
            <a:avLst/>
          </a:prstGeom>
          <a:noFill/>
          <a:ln w="63500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General Genius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Multi-modal </a:t>
            </a:r>
          </a:p>
          <a:p>
            <a:pPr algn="ctr"/>
            <a:r>
              <a:rPr lang="en-US" sz="2800" dirty="0">
                <a:solidFill>
                  <a:srgbClr val="FFC000"/>
                </a:solidFill>
              </a:rPr>
              <a:t>70B + </a:t>
            </a:r>
            <a:endParaRPr lang="en-US" sz="2800" dirty="0">
              <a:solidFill>
                <a:srgbClr val="FFF7FF"/>
              </a:solidFill>
            </a:endParaRPr>
          </a:p>
        </p:txBody>
      </p:sp>
      <p:pic>
        <p:nvPicPr>
          <p:cNvPr id="13" name="Graphic 12" descr="Lightning bolt outline">
            <a:extLst>
              <a:ext uri="{FF2B5EF4-FFF2-40B4-BE49-F238E27FC236}">
                <a16:creationId xmlns:a16="http://schemas.microsoft.com/office/drawing/2014/main" id="{D17519CF-028E-7596-B178-EAE36AD5E7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63886" y="2405744"/>
            <a:ext cx="914400" cy="914400"/>
          </a:xfrm>
          <a:prstGeom prst="rect">
            <a:avLst/>
          </a:prstGeom>
        </p:spPr>
      </p:pic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4F07190E-74E1-06E8-1E33-F149085B3A65}"/>
              </a:ext>
            </a:extLst>
          </p:cNvPr>
          <p:cNvSpPr/>
          <p:nvPr/>
        </p:nvSpPr>
        <p:spPr>
          <a:xfrm rot="1867585">
            <a:off x="11208445" y="-16829"/>
            <a:ext cx="1118025" cy="741231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21487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950C8-31F3-0770-3BCA-788469BBF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3F50652-64A5-52A0-114C-3CFC5E52F42B}"/>
              </a:ext>
            </a:extLst>
          </p:cNvPr>
          <p:cNvSpPr/>
          <p:nvPr/>
        </p:nvSpPr>
        <p:spPr>
          <a:xfrm>
            <a:off x="-20781" y="-81560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2A7B66-728A-7A9C-6652-A2F4288677A4}"/>
              </a:ext>
            </a:extLst>
          </p:cNvPr>
          <p:cNvSpPr txBox="1"/>
          <p:nvPr/>
        </p:nvSpPr>
        <p:spPr>
          <a:xfrm>
            <a:off x="20782" y="-3679"/>
            <a:ext cx="12171217" cy="104644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FFC000"/>
                </a:solidFill>
              </a:rPr>
              <a:t>Benefits of Small Language Models</a:t>
            </a:r>
            <a:r>
              <a:rPr lang="en-US" sz="4800" b="1" dirty="0">
                <a:solidFill>
                  <a:srgbClr val="FFC000"/>
                </a:solidFill>
                <a:latin typeface="Ink Free" panose="03080402000500000000" pitchFamily="66" charset="0"/>
              </a:rPr>
              <a:t> </a:t>
            </a:r>
          </a:p>
          <a:p>
            <a:pPr algn="ctr"/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84CEDA-C929-9973-4615-A6FA6B2733EF}"/>
              </a:ext>
            </a:extLst>
          </p:cNvPr>
          <p:cNvSpPr txBox="1"/>
          <p:nvPr/>
        </p:nvSpPr>
        <p:spPr>
          <a:xfrm>
            <a:off x="834244" y="1003355"/>
            <a:ext cx="4271156" cy="1569660"/>
          </a:xfrm>
          <a:prstGeom prst="rect">
            <a:avLst/>
          </a:prstGeom>
          <a:noFill/>
          <a:ln w="63500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FC000"/>
                </a:solidFill>
              </a:rPr>
              <a:t>Cost Efficiency 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Require less compute &amp; are cheaper to run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E9F0A3-3E49-57F2-27B7-6E065092BA19}"/>
              </a:ext>
            </a:extLst>
          </p:cNvPr>
          <p:cNvSpPr txBox="1"/>
          <p:nvPr/>
        </p:nvSpPr>
        <p:spPr>
          <a:xfrm>
            <a:off x="834244" y="2973787"/>
            <a:ext cx="4271156" cy="1569660"/>
          </a:xfrm>
          <a:prstGeom prst="rect">
            <a:avLst/>
          </a:prstGeom>
          <a:noFill/>
          <a:ln w="63500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FC000"/>
                </a:solidFill>
              </a:rPr>
              <a:t>Low Latency 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Faster inference due to small size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628BF5-EA8A-7113-562C-3585A8484FA1}"/>
              </a:ext>
            </a:extLst>
          </p:cNvPr>
          <p:cNvSpPr txBox="1"/>
          <p:nvPr/>
        </p:nvSpPr>
        <p:spPr>
          <a:xfrm>
            <a:off x="5950524" y="992708"/>
            <a:ext cx="6089075" cy="1569660"/>
          </a:xfrm>
          <a:prstGeom prst="rect">
            <a:avLst/>
          </a:prstGeom>
          <a:noFill/>
          <a:ln w="63500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FC000"/>
                </a:solidFill>
              </a:rPr>
              <a:t>Data Privacy 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Can be deployed on-premise, ensuring compliance &amp; security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0725E3-95CC-2EE4-9C91-2724EE70B6DB}"/>
              </a:ext>
            </a:extLst>
          </p:cNvPr>
          <p:cNvSpPr txBox="1"/>
          <p:nvPr/>
        </p:nvSpPr>
        <p:spPr>
          <a:xfrm>
            <a:off x="5950523" y="2973787"/>
            <a:ext cx="6089075" cy="1569660"/>
          </a:xfrm>
          <a:prstGeom prst="rect">
            <a:avLst/>
          </a:prstGeom>
          <a:noFill/>
          <a:ln w="63500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FC000"/>
                </a:solidFill>
              </a:rPr>
              <a:t>Deployment Flexibility  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Many can run on-device, at the edge, or offline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E6BF26A-89B6-D032-1B0C-BDF0F99B3193}"/>
              </a:ext>
            </a:extLst>
          </p:cNvPr>
          <p:cNvSpPr txBox="1"/>
          <p:nvPr/>
        </p:nvSpPr>
        <p:spPr>
          <a:xfrm>
            <a:off x="5930731" y="4904813"/>
            <a:ext cx="6089075" cy="1569660"/>
          </a:xfrm>
          <a:prstGeom prst="rect">
            <a:avLst/>
          </a:prstGeom>
          <a:noFill/>
          <a:ln w="63500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FC000"/>
                </a:solidFill>
              </a:rPr>
              <a:t>Accuracy for task   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With fine tuning SLMs can perform as-good or even better than LLMs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8996B79-1C61-D286-A1E9-40A72E7E0008}"/>
              </a:ext>
            </a:extLst>
          </p:cNvPr>
          <p:cNvSpPr txBox="1"/>
          <p:nvPr/>
        </p:nvSpPr>
        <p:spPr>
          <a:xfrm>
            <a:off x="834244" y="4860124"/>
            <a:ext cx="4271156" cy="1569660"/>
          </a:xfrm>
          <a:prstGeom prst="rect">
            <a:avLst/>
          </a:prstGeom>
          <a:noFill/>
          <a:ln w="63500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FC000"/>
                </a:solidFill>
              </a:rPr>
              <a:t>Avoid Vendor Lock In 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Avoid reliance of costly API vendors</a:t>
            </a:r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57D62828-0874-D4A2-E11C-B1AEC7E1AA66}"/>
              </a:ext>
            </a:extLst>
          </p:cNvPr>
          <p:cNvSpPr/>
          <p:nvPr/>
        </p:nvSpPr>
        <p:spPr>
          <a:xfrm rot="1867585">
            <a:off x="11208445" y="-16829"/>
            <a:ext cx="1118025" cy="741231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804668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34C662-8F7F-AD77-972D-6A15F9EE8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9DF14D59-3844-2C9E-CB10-1CC3AC553FD4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F00A2F1B-F2EE-4A20-D2DA-62449E024AE5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60F79A2A-6FD3-1771-5C9C-2C61956A0F1F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0A8E7E-5B3A-ADC7-024D-AA1B4A67BF3F}"/>
              </a:ext>
            </a:extLst>
          </p:cNvPr>
          <p:cNvSpPr/>
          <p:nvPr/>
        </p:nvSpPr>
        <p:spPr>
          <a:xfrm>
            <a:off x="1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D6028901-39D1-F50A-B694-2467C8C398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141176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34F21CCF-D7D6-092D-A8DD-286B454463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60310" y="5588833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DCB94E19-E31F-3165-AA24-F6333760EC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C1A760B0-9BE3-9D32-6ED5-07A49DE3A9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00010B-F656-96F2-8322-82D44BE5AE49}"/>
              </a:ext>
            </a:extLst>
          </p:cNvPr>
          <p:cNvSpPr txBox="1"/>
          <p:nvPr/>
        </p:nvSpPr>
        <p:spPr>
          <a:xfrm>
            <a:off x="1" y="125273"/>
            <a:ext cx="7892142" cy="138499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Distillation fine-tuning is a technique where a smaller model learns to mimic a larger model on a specific task.</a:t>
            </a:r>
            <a:r>
              <a:rPr lang="en-US" sz="28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35552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8294F-DFC9-32A4-0092-247B3C48A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B18AEAD-45AD-6EF5-5113-30FF7B3C5669}"/>
              </a:ext>
            </a:extLst>
          </p:cNvPr>
          <p:cNvSpPr txBox="1"/>
          <p:nvPr/>
        </p:nvSpPr>
        <p:spPr>
          <a:xfrm>
            <a:off x="135081" y="4449962"/>
            <a:ext cx="1176250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Teach a smaller model to behave like a larger model on a specific task </a:t>
            </a:r>
            <a:br>
              <a:rPr lang="en-US" dirty="0"/>
            </a:br>
            <a:r>
              <a:rPr lang="en-US" b="1" dirty="0"/>
              <a:t>Step 1</a:t>
            </a:r>
            <a:r>
              <a:rPr lang="en-US" dirty="0"/>
              <a:t>: The large, high-performing </a:t>
            </a:r>
            <a:r>
              <a:rPr lang="en-US" b="1" dirty="0"/>
              <a:t>Teacher Model</a:t>
            </a:r>
            <a:r>
              <a:rPr lang="en-US" dirty="0"/>
              <a:t> generates responses to a wide range of prompts.</a:t>
            </a:r>
            <a:br>
              <a:rPr lang="en-US" dirty="0"/>
            </a:br>
            <a:r>
              <a:rPr lang="en-US" b="1" dirty="0"/>
              <a:t>Step 2</a:t>
            </a:r>
            <a:r>
              <a:rPr lang="en-US" dirty="0"/>
              <a:t>: A smaller </a:t>
            </a:r>
            <a:r>
              <a:rPr lang="en-US" b="1" dirty="0"/>
              <a:t>Student Model</a:t>
            </a:r>
            <a:r>
              <a:rPr lang="en-US" dirty="0"/>
              <a:t> is trained to mimic those responses, achieving similar quality with faster and lighter performance.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2715A86-8B5B-6CFC-295F-36B9BB7F5134}"/>
              </a:ext>
            </a:extLst>
          </p:cNvPr>
          <p:cNvSpPr/>
          <p:nvPr/>
        </p:nvSpPr>
        <p:spPr>
          <a:xfrm>
            <a:off x="301336" y="312597"/>
            <a:ext cx="4830048" cy="662401"/>
          </a:xfrm>
          <a:prstGeom prst="roundRect">
            <a:avLst/>
          </a:prstGeom>
          <a:solidFill>
            <a:srgbClr val="66006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Distillation</a:t>
            </a:r>
          </a:p>
          <a:p>
            <a:pPr algn="ctr"/>
            <a:endParaRPr lang="en-US" sz="1400" b="1" dirty="0">
              <a:cs typeface="Arial" panose="020B060402020202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B49CA06-71E1-435B-5CA8-EC78DB571880}"/>
              </a:ext>
            </a:extLst>
          </p:cNvPr>
          <p:cNvSpPr/>
          <p:nvPr/>
        </p:nvSpPr>
        <p:spPr>
          <a:xfrm>
            <a:off x="5949338" y="199943"/>
            <a:ext cx="5941325" cy="662401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smaller model learns to mimic a larger model  on a specific task</a:t>
            </a:r>
            <a:endParaRPr lang="en-US" sz="1200" b="1" dirty="0">
              <a:solidFill>
                <a:srgbClr val="4F22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Deploy models on the edge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D452A7-DB88-02B7-76BD-A97A26F18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07710"/>
            <a:ext cx="3767216" cy="3082268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387A8C6-325D-9AFC-A197-A67649C316F7}"/>
              </a:ext>
            </a:extLst>
          </p:cNvPr>
          <p:cNvSpPr/>
          <p:nvPr/>
        </p:nvSpPr>
        <p:spPr>
          <a:xfrm>
            <a:off x="3535331" y="1903491"/>
            <a:ext cx="1076508" cy="307777"/>
          </a:xfrm>
          <a:prstGeom prst="roundRect">
            <a:avLst/>
          </a:prstGeom>
          <a:noFill/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r>
              <a:rPr lang="en-US" sz="20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3FE4C44-9699-356D-E6E4-2762BCB02223}"/>
              </a:ext>
            </a:extLst>
          </p:cNvPr>
          <p:cNvSpPr txBox="1"/>
          <p:nvPr/>
        </p:nvSpPr>
        <p:spPr>
          <a:xfrm>
            <a:off x="4611838" y="1903491"/>
            <a:ext cx="1163782" cy="307776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Output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BF95E58-8E55-9163-9B7B-75C681D7C56A}"/>
              </a:ext>
            </a:extLst>
          </p:cNvPr>
          <p:cNvSpPr/>
          <p:nvPr/>
        </p:nvSpPr>
        <p:spPr>
          <a:xfrm>
            <a:off x="3549183" y="2660541"/>
            <a:ext cx="1076508" cy="307777"/>
          </a:xfrm>
          <a:prstGeom prst="roundRect">
            <a:avLst/>
          </a:prstGeom>
          <a:noFill/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r>
              <a:rPr lang="en-US" sz="20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087B9AD-7D4F-5343-A982-40D2B9019EC0}"/>
              </a:ext>
            </a:extLst>
          </p:cNvPr>
          <p:cNvSpPr txBox="1"/>
          <p:nvPr/>
        </p:nvSpPr>
        <p:spPr>
          <a:xfrm>
            <a:off x="4620499" y="2660542"/>
            <a:ext cx="1163782" cy="307776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Output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CF9522A-B532-D9DF-A070-653B9B4383ED}"/>
              </a:ext>
            </a:extLst>
          </p:cNvPr>
          <p:cNvSpPr/>
          <p:nvPr/>
        </p:nvSpPr>
        <p:spPr>
          <a:xfrm>
            <a:off x="3549183" y="2260246"/>
            <a:ext cx="1076508" cy="307777"/>
          </a:xfrm>
          <a:prstGeom prst="roundRect">
            <a:avLst/>
          </a:prstGeom>
          <a:noFill/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r>
              <a:rPr lang="en-US" sz="20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79A6FE5-7407-7485-EB4F-9D50DB5D3B8E}"/>
              </a:ext>
            </a:extLst>
          </p:cNvPr>
          <p:cNvSpPr txBox="1"/>
          <p:nvPr/>
        </p:nvSpPr>
        <p:spPr>
          <a:xfrm>
            <a:off x="4625690" y="2260246"/>
            <a:ext cx="1163782" cy="307776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Output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A4B5777-0B09-0518-B106-06F0BC364314}"/>
              </a:ext>
            </a:extLst>
          </p:cNvPr>
          <p:cNvSpPr/>
          <p:nvPr/>
        </p:nvSpPr>
        <p:spPr>
          <a:xfrm>
            <a:off x="3552649" y="3001462"/>
            <a:ext cx="1076508" cy="307777"/>
          </a:xfrm>
          <a:prstGeom prst="roundRect">
            <a:avLst/>
          </a:prstGeom>
          <a:noFill/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r>
              <a:rPr lang="en-US" sz="20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2BD0AD-B293-F29B-2507-C8C06ACA8F0B}"/>
              </a:ext>
            </a:extLst>
          </p:cNvPr>
          <p:cNvSpPr txBox="1"/>
          <p:nvPr/>
        </p:nvSpPr>
        <p:spPr>
          <a:xfrm>
            <a:off x="4629156" y="3001462"/>
            <a:ext cx="1163782" cy="307776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Output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637CE15-B685-A97C-C652-970D054EF493}"/>
              </a:ext>
            </a:extLst>
          </p:cNvPr>
          <p:cNvSpPr/>
          <p:nvPr/>
        </p:nvSpPr>
        <p:spPr>
          <a:xfrm>
            <a:off x="3221802" y="1519818"/>
            <a:ext cx="3137436" cy="29115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 Model generated Data</a:t>
            </a:r>
            <a:endParaRPr lang="en-US" sz="2000" b="1" dirty="0">
              <a:solidFill>
                <a:srgbClr val="4F22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BE935311-129A-BF82-7F8B-F05D905EE0FE}"/>
              </a:ext>
            </a:extLst>
          </p:cNvPr>
          <p:cNvSpPr/>
          <p:nvPr/>
        </p:nvSpPr>
        <p:spPr>
          <a:xfrm>
            <a:off x="3566501" y="3358217"/>
            <a:ext cx="1076508" cy="307777"/>
          </a:xfrm>
          <a:prstGeom prst="roundRect">
            <a:avLst/>
          </a:prstGeom>
          <a:noFill/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r>
              <a:rPr lang="en-US" sz="20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53D4396-C3C7-182A-3178-75DF16BC1526}"/>
              </a:ext>
            </a:extLst>
          </p:cNvPr>
          <p:cNvSpPr txBox="1"/>
          <p:nvPr/>
        </p:nvSpPr>
        <p:spPr>
          <a:xfrm>
            <a:off x="4643008" y="3358217"/>
            <a:ext cx="1163782" cy="307776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Output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85A80668-0E7B-F9BA-EC76-F16B089BDC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3403" y="1428921"/>
            <a:ext cx="3115273" cy="2463239"/>
          </a:xfrm>
          <a:prstGeom prst="rect">
            <a:avLst/>
          </a:prstGeom>
        </p:spPr>
      </p:pic>
      <p:sp>
        <p:nvSpPr>
          <p:cNvPr id="26" name="Arrow: Right 25">
            <a:extLst>
              <a:ext uri="{FF2B5EF4-FFF2-40B4-BE49-F238E27FC236}">
                <a16:creationId xmlns:a16="http://schemas.microsoft.com/office/drawing/2014/main" id="{AE46BC5F-A34D-5293-67CE-D9CA71B69BAD}"/>
              </a:ext>
            </a:extLst>
          </p:cNvPr>
          <p:cNvSpPr/>
          <p:nvPr/>
        </p:nvSpPr>
        <p:spPr>
          <a:xfrm>
            <a:off x="6754091" y="2343988"/>
            <a:ext cx="914400" cy="624330"/>
          </a:xfrm>
          <a:prstGeom prst="righ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840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16C33-11E3-32A5-FEFA-D3DDB2773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24DA69A-BEF4-43CA-630C-E489C4755535}"/>
              </a:ext>
            </a:extLst>
          </p:cNvPr>
          <p:cNvSpPr/>
          <p:nvPr/>
        </p:nvSpPr>
        <p:spPr>
          <a:xfrm>
            <a:off x="6877104" y="548285"/>
            <a:ext cx="4746920" cy="662401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 learns new domain or task specific behavior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Classification, structured extraction, formatting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 cost by replacing long prompts 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2DADD71-8350-7068-0896-37F4E6C4F27B}"/>
              </a:ext>
            </a:extLst>
          </p:cNvPr>
          <p:cNvSpPr/>
          <p:nvPr/>
        </p:nvSpPr>
        <p:spPr>
          <a:xfrm>
            <a:off x="1499263" y="525397"/>
            <a:ext cx="4830048" cy="676777"/>
          </a:xfrm>
          <a:prstGeom prst="roundRect">
            <a:avLst/>
          </a:prstGeom>
          <a:solidFill>
            <a:srgbClr val="66006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Supervised Fine-Tuning </a:t>
            </a:r>
          </a:p>
          <a:p>
            <a:pPr algn="ctr"/>
            <a:endParaRPr lang="en-US" sz="1400" dirty="0">
              <a:cs typeface="Arial" panose="020B0604020202020204" pitchFamily="34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9347F547-1BA2-C9B8-FA94-19E6E5CF6F6C}"/>
              </a:ext>
            </a:extLst>
          </p:cNvPr>
          <p:cNvSpPr/>
          <p:nvPr/>
        </p:nvSpPr>
        <p:spPr>
          <a:xfrm>
            <a:off x="1499263" y="2368544"/>
            <a:ext cx="4840439" cy="1005410"/>
          </a:xfrm>
          <a:prstGeom prst="roundRect">
            <a:avLst/>
          </a:prstGeom>
          <a:solidFill>
            <a:srgbClr val="66006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Direct Preference Optimization (DPO)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7D2FC4A-DD89-C869-AB6E-6F5ECD3C7891}"/>
              </a:ext>
            </a:extLst>
          </p:cNvPr>
          <p:cNvSpPr/>
          <p:nvPr/>
        </p:nvSpPr>
        <p:spPr>
          <a:xfrm>
            <a:off x="1509654" y="5540700"/>
            <a:ext cx="4830048" cy="662401"/>
          </a:xfrm>
          <a:prstGeom prst="roundRect">
            <a:avLst/>
          </a:prstGeom>
          <a:solidFill>
            <a:srgbClr val="66006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Distillation</a:t>
            </a:r>
          </a:p>
          <a:p>
            <a:pPr algn="ctr"/>
            <a:endParaRPr lang="en-US" sz="1400" b="1" dirty="0">
              <a:cs typeface="Arial" panose="020B06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D5347FA-E805-E790-B19B-32CA01B4C2EE}"/>
              </a:ext>
            </a:extLst>
          </p:cNvPr>
          <p:cNvSpPr/>
          <p:nvPr/>
        </p:nvSpPr>
        <p:spPr>
          <a:xfrm>
            <a:off x="6894424" y="2452292"/>
            <a:ext cx="4746920" cy="662401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Learns human like preferences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Align chatbot to brand tone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Optimize a model to favor certain output over others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Kind of subjective alignment 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0E48B63-8BF0-75ED-F900-C465859FD754}"/>
              </a:ext>
            </a:extLst>
          </p:cNvPr>
          <p:cNvSpPr/>
          <p:nvPr/>
        </p:nvSpPr>
        <p:spPr>
          <a:xfrm>
            <a:off x="6880570" y="3821416"/>
            <a:ext cx="5342112" cy="662401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 a model nuanced &amp; complex human preferences  </a:t>
            </a:r>
            <a:endParaRPr lang="en-US" sz="1200" b="1" dirty="0">
              <a:solidFill>
                <a:srgbClr val="4F22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 Multi-turn reasoning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Medical, Legal etc.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1" dirty="0">
              <a:solidFill>
                <a:srgbClr val="4F22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AAB63F9-38B5-14E8-5572-320577A807ED}"/>
              </a:ext>
            </a:extLst>
          </p:cNvPr>
          <p:cNvSpPr/>
          <p:nvPr/>
        </p:nvSpPr>
        <p:spPr>
          <a:xfrm>
            <a:off x="6809807" y="5469612"/>
            <a:ext cx="4746920" cy="662401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smaller model learns to mimic a larger model  </a:t>
            </a:r>
            <a:endParaRPr lang="en-US" sz="1200" b="1" dirty="0">
              <a:solidFill>
                <a:srgbClr val="4F22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Deploy models on the edge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59793EC-1DC8-8BC0-EDA6-DCB114C5D18E}"/>
              </a:ext>
            </a:extLst>
          </p:cNvPr>
          <p:cNvSpPr/>
          <p:nvPr/>
        </p:nvSpPr>
        <p:spPr>
          <a:xfrm>
            <a:off x="1499263" y="3599742"/>
            <a:ext cx="4840439" cy="1005410"/>
          </a:xfrm>
          <a:prstGeom prst="roundRect">
            <a:avLst/>
          </a:prstGeom>
          <a:solidFill>
            <a:srgbClr val="66006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RLHF (Reinforcement Learning with Human Feedback)</a:t>
            </a:r>
          </a:p>
          <a:p>
            <a:endParaRPr lang="en-US" sz="1200" b="1" dirty="0">
              <a:solidFill>
                <a:srgbClr val="FFCCFF"/>
              </a:solidFill>
              <a:cs typeface="Arial" panose="020B06040202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6CD37FF-384F-B887-0A72-3969203E5EBB}"/>
              </a:ext>
            </a:extLst>
          </p:cNvPr>
          <p:cNvSpPr/>
          <p:nvPr/>
        </p:nvSpPr>
        <p:spPr>
          <a:xfrm>
            <a:off x="1415147" y="2035629"/>
            <a:ext cx="5192485" cy="2960914"/>
          </a:xfrm>
          <a:custGeom>
            <a:avLst/>
            <a:gdLst>
              <a:gd name="csX0" fmla="*/ 0 w 5192485"/>
              <a:gd name="csY0" fmla="*/ 493496 h 2960914"/>
              <a:gd name="csX1" fmla="*/ 493496 w 5192485"/>
              <a:gd name="csY1" fmla="*/ 0 h 2960914"/>
              <a:gd name="csX2" fmla="*/ 893018 w 5192485"/>
              <a:gd name="csY2" fmla="*/ 0 h 2960914"/>
              <a:gd name="csX3" fmla="*/ 1292540 w 5192485"/>
              <a:gd name="csY3" fmla="*/ 0 h 2960914"/>
              <a:gd name="csX4" fmla="*/ 1776171 w 5192485"/>
              <a:gd name="csY4" fmla="*/ 0 h 2960914"/>
              <a:gd name="csX5" fmla="*/ 2343913 w 5192485"/>
              <a:gd name="csY5" fmla="*/ 0 h 2960914"/>
              <a:gd name="csX6" fmla="*/ 2743435 w 5192485"/>
              <a:gd name="csY6" fmla="*/ 0 h 2960914"/>
              <a:gd name="csX7" fmla="*/ 3269121 w 5192485"/>
              <a:gd name="csY7" fmla="*/ 0 h 2960914"/>
              <a:gd name="csX8" fmla="*/ 3752753 w 5192485"/>
              <a:gd name="csY8" fmla="*/ 0 h 2960914"/>
              <a:gd name="csX9" fmla="*/ 4236385 w 5192485"/>
              <a:gd name="csY9" fmla="*/ 0 h 2960914"/>
              <a:gd name="csX10" fmla="*/ 4698989 w 5192485"/>
              <a:gd name="csY10" fmla="*/ 0 h 2960914"/>
              <a:gd name="csX11" fmla="*/ 5192485 w 5192485"/>
              <a:gd name="csY11" fmla="*/ 493496 h 2960914"/>
              <a:gd name="csX12" fmla="*/ 5192485 w 5192485"/>
              <a:gd name="csY12" fmla="*/ 967237 h 2960914"/>
              <a:gd name="csX13" fmla="*/ 5192485 w 5192485"/>
              <a:gd name="csY13" fmla="*/ 1440979 h 2960914"/>
              <a:gd name="csX14" fmla="*/ 5192485 w 5192485"/>
              <a:gd name="csY14" fmla="*/ 1875241 h 2960914"/>
              <a:gd name="csX15" fmla="*/ 5192485 w 5192485"/>
              <a:gd name="csY15" fmla="*/ 2467418 h 2960914"/>
              <a:gd name="csX16" fmla="*/ 4698989 w 5192485"/>
              <a:gd name="csY16" fmla="*/ 2960914 h 2960914"/>
              <a:gd name="csX17" fmla="*/ 4215357 w 5192485"/>
              <a:gd name="csY17" fmla="*/ 2960914 h 2960914"/>
              <a:gd name="csX18" fmla="*/ 3731726 w 5192485"/>
              <a:gd name="csY18" fmla="*/ 2960914 h 2960914"/>
              <a:gd name="csX19" fmla="*/ 3206039 w 5192485"/>
              <a:gd name="csY19" fmla="*/ 2960914 h 2960914"/>
              <a:gd name="csX20" fmla="*/ 2596243 w 5192485"/>
              <a:gd name="csY20" fmla="*/ 2960914 h 2960914"/>
              <a:gd name="csX21" fmla="*/ 2196721 w 5192485"/>
              <a:gd name="csY21" fmla="*/ 2960914 h 2960914"/>
              <a:gd name="csX22" fmla="*/ 1713089 w 5192485"/>
              <a:gd name="csY22" fmla="*/ 2960914 h 2960914"/>
              <a:gd name="csX23" fmla="*/ 1313567 w 5192485"/>
              <a:gd name="csY23" fmla="*/ 2960914 h 2960914"/>
              <a:gd name="csX24" fmla="*/ 493496 w 5192485"/>
              <a:gd name="csY24" fmla="*/ 2960914 h 2960914"/>
              <a:gd name="csX25" fmla="*/ 0 w 5192485"/>
              <a:gd name="csY25" fmla="*/ 2467418 h 2960914"/>
              <a:gd name="csX26" fmla="*/ 0 w 5192485"/>
              <a:gd name="csY26" fmla="*/ 1954198 h 2960914"/>
              <a:gd name="csX27" fmla="*/ 0 w 5192485"/>
              <a:gd name="csY27" fmla="*/ 1500196 h 2960914"/>
              <a:gd name="csX28" fmla="*/ 0 w 5192485"/>
              <a:gd name="csY28" fmla="*/ 986977 h 2960914"/>
              <a:gd name="csX29" fmla="*/ 0 w 5192485"/>
              <a:gd name="csY29" fmla="*/ 493496 h 29609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5192485" h="2960914" extrusionOk="0">
                <a:moveTo>
                  <a:pt x="0" y="493496"/>
                </a:moveTo>
                <a:cubicBezTo>
                  <a:pt x="24795" y="199246"/>
                  <a:pt x="172884" y="-12148"/>
                  <a:pt x="493496" y="0"/>
                </a:cubicBezTo>
                <a:cubicBezTo>
                  <a:pt x="578589" y="-5250"/>
                  <a:pt x="795836" y="27349"/>
                  <a:pt x="893018" y="0"/>
                </a:cubicBezTo>
                <a:cubicBezTo>
                  <a:pt x="990200" y="-27349"/>
                  <a:pt x="1135922" y="36866"/>
                  <a:pt x="1292540" y="0"/>
                </a:cubicBezTo>
                <a:cubicBezTo>
                  <a:pt x="1449158" y="-36866"/>
                  <a:pt x="1634144" y="55295"/>
                  <a:pt x="1776171" y="0"/>
                </a:cubicBezTo>
                <a:cubicBezTo>
                  <a:pt x="1918198" y="-55295"/>
                  <a:pt x="2186133" y="62495"/>
                  <a:pt x="2343913" y="0"/>
                </a:cubicBezTo>
                <a:cubicBezTo>
                  <a:pt x="2501693" y="-62495"/>
                  <a:pt x="2620762" y="17103"/>
                  <a:pt x="2743435" y="0"/>
                </a:cubicBezTo>
                <a:cubicBezTo>
                  <a:pt x="2866108" y="-17103"/>
                  <a:pt x="3149877" y="3371"/>
                  <a:pt x="3269121" y="0"/>
                </a:cubicBezTo>
                <a:cubicBezTo>
                  <a:pt x="3388365" y="-3371"/>
                  <a:pt x="3587789" y="31076"/>
                  <a:pt x="3752753" y="0"/>
                </a:cubicBezTo>
                <a:cubicBezTo>
                  <a:pt x="3917717" y="-31076"/>
                  <a:pt x="4018839" y="36125"/>
                  <a:pt x="4236385" y="0"/>
                </a:cubicBezTo>
                <a:cubicBezTo>
                  <a:pt x="4453931" y="-36125"/>
                  <a:pt x="4491808" y="49593"/>
                  <a:pt x="4698989" y="0"/>
                </a:cubicBezTo>
                <a:cubicBezTo>
                  <a:pt x="4985740" y="-42323"/>
                  <a:pt x="5171875" y="245923"/>
                  <a:pt x="5192485" y="493496"/>
                </a:cubicBezTo>
                <a:cubicBezTo>
                  <a:pt x="5242568" y="598793"/>
                  <a:pt x="5191983" y="741022"/>
                  <a:pt x="5192485" y="967237"/>
                </a:cubicBezTo>
                <a:cubicBezTo>
                  <a:pt x="5192987" y="1193452"/>
                  <a:pt x="5179017" y="1318827"/>
                  <a:pt x="5192485" y="1440979"/>
                </a:cubicBezTo>
                <a:cubicBezTo>
                  <a:pt x="5205953" y="1563131"/>
                  <a:pt x="5143071" y="1705256"/>
                  <a:pt x="5192485" y="1875241"/>
                </a:cubicBezTo>
                <a:cubicBezTo>
                  <a:pt x="5241899" y="2045226"/>
                  <a:pt x="5185731" y="2251760"/>
                  <a:pt x="5192485" y="2467418"/>
                </a:cubicBezTo>
                <a:cubicBezTo>
                  <a:pt x="5250912" y="2724236"/>
                  <a:pt x="4938352" y="2940729"/>
                  <a:pt x="4698989" y="2960914"/>
                </a:cubicBezTo>
                <a:cubicBezTo>
                  <a:pt x="4522393" y="2968150"/>
                  <a:pt x="4387645" y="2944291"/>
                  <a:pt x="4215357" y="2960914"/>
                </a:cubicBezTo>
                <a:cubicBezTo>
                  <a:pt x="4043069" y="2977537"/>
                  <a:pt x="3909118" y="2955614"/>
                  <a:pt x="3731726" y="2960914"/>
                </a:cubicBezTo>
                <a:cubicBezTo>
                  <a:pt x="3554334" y="2966214"/>
                  <a:pt x="3369435" y="2900670"/>
                  <a:pt x="3206039" y="2960914"/>
                </a:cubicBezTo>
                <a:cubicBezTo>
                  <a:pt x="3042643" y="3021158"/>
                  <a:pt x="2833656" y="2920198"/>
                  <a:pt x="2596243" y="2960914"/>
                </a:cubicBezTo>
                <a:cubicBezTo>
                  <a:pt x="2358830" y="3001630"/>
                  <a:pt x="2342723" y="2958241"/>
                  <a:pt x="2196721" y="2960914"/>
                </a:cubicBezTo>
                <a:cubicBezTo>
                  <a:pt x="2050719" y="2963587"/>
                  <a:pt x="1900760" y="2946161"/>
                  <a:pt x="1713089" y="2960914"/>
                </a:cubicBezTo>
                <a:cubicBezTo>
                  <a:pt x="1525418" y="2975667"/>
                  <a:pt x="1410736" y="2918357"/>
                  <a:pt x="1313567" y="2960914"/>
                </a:cubicBezTo>
                <a:cubicBezTo>
                  <a:pt x="1216398" y="3003471"/>
                  <a:pt x="863509" y="2864241"/>
                  <a:pt x="493496" y="2960914"/>
                </a:cubicBezTo>
                <a:cubicBezTo>
                  <a:pt x="205263" y="2957285"/>
                  <a:pt x="-54" y="2723074"/>
                  <a:pt x="0" y="2467418"/>
                </a:cubicBezTo>
                <a:cubicBezTo>
                  <a:pt x="-45737" y="2339302"/>
                  <a:pt x="54075" y="2088227"/>
                  <a:pt x="0" y="1954198"/>
                </a:cubicBezTo>
                <a:cubicBezTo>
                  <a:pt x="-54075" y="1820169"/>
                  <a:pt x="1838" y="1685546"/>
                  <a:pt x="0" y="1500196"/>
                </a:cubicBezTo>
                <a:cubicBezTo>
                  <a:pt x="-1838" y="1314846"/>
                  <a:pt x="50953" y="1197669"/>
                  <a:pt x="0" y="986977"/>
                </a:cubicBezTo>
                <a:cubicBezTo>
                  <a:pt x="-50953" y="776285"/>
                  <a:pt x="41908" y="704988"/>
                  <a:pt x="0" y="493496"/>
                </a:cubicBezTo>
                <a:close/>
              </a:path>
            </a:pathLst>
          </a:custGeom>
          <a:noFill/>
          <a:ln w="3810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82505698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6AAAF0-CEB7-38AA-D49D-A35B4140D7CF}"/>
              </a:ext>
            </a:extLst>
          </p:cNvPr>
          <p:cNvSpPr txBox="1"/>
          <p:nvPr/>
        </p:nvSpPr>
        <p:spPr>
          <a:xfrm>
            <a:off x="1632870" y="1915886"/>
            <a:ext cx="3563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660066"/>
                </a:solidFill>
                <a:highlight>
                  <a:srgbClr val="FFFF00"/>
                </a:highlight>
              </a:rPr>
              <a:t>Preference Alignment (RLHF / DPO)</a:t>
            </a:r>
          </a:p>
        </p:txBody>
      </p:sp>
      <p:pic>
        <p:nvPicPr>
          <p:cNvPr id="11" name="Graphic 10" descr="Group with solid fill">
            <a:extLst>
              <a:ext uri="{FF2B5EF4-FFF2-40B4-BE49-F238E27FC236}">
                <a16:creationId xmlns:a16="http://schemas.microsoft.com/office/drawing/2014/main" id="{65956465-DB49-A569-CD18-FFAFA19267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08186" y="564375"/>
            <a:ext cx="721125" cy="721125"/>
          </a:xfrm>
          <a:prstGeom prst="rect">
            <a:avLst/>
          </a:prstGeom>
        </p:spPr>
      </p:pic>
      <p:pic>
        <p:nvPicPr>
          <p:cNvPr id="12" name="Graphic 11" descr="Group with solid fill">
            <a:extLst>
              <a:ext uri="{FF2B5EF4-FFF2-40B4-BE49-F238E27FC236}">
                <a16:creationId xmlns:a16="http://schemas.microsoft.com/office/drawing/2014/main" id="{1914D4BC-53AA-1769-9EDA-9227323C79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82672" y="2915672"/>
            <a:ext cx="513328" cy="513328"/>
          </a:xfrm>
          <a:prstGeom prst="rect">
            <a:avLst/>
          </a:prstGeom>
        </p:spPr>
      </p:pic>
      <p:pic>
        <p:nvPicPr>
          <p:cNvPr id="13" name="Graphic 12" descr="Group with solid fill">
            <a:extLst>
              <a:ext uri="{FF2B5EF4-FFF2-40B4-BE49-F238E27FC236}">
                <a16:creationId xmlns:a16="http://schemas.microsoft.com/office/drawing/2014/main" id="{9BB1E026-A281-85B2-F9CC-A56CE3421C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08186" y="4030856"/>
            <a:ext cx="513328" cy="513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6953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128CED-F806-A13B-0E09-837A80E7A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F501262-BC43-6D60-C4BE-69333B3F353D}"/>
              </a:ext>
            </a:extLst>
          </p:cNvPr>
          <p:cNvSpPr/>
          <p:nvPr/>
        </p:nvSpPr>
        <p:spPr>
          <a:xfrm>
            <a:off x="1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E072B345-F523-B25F-3988-DBC7B1DBF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141176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3AD357EF-C40B-EF30-6516-9C1A143291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60310" y="5588833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D492BFC6-9FD9-2773-250B-B4A7458A053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7766079B-6B53-FA4C-5265-4AD8968732D6}"/>
              </a:ext>
            </a:extLst>
          </p:cNvPr>
          <p:cNvSpPr/>
          <p:nvPr/>
        </p:nvSpPr>
        <p:spPr>
          <a:xfrm rot="2484305">
            <a:off x="10664140" y="-27416"/>
            <a:ext cx="2108049" cy="817921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example</a:t>
            </a: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B76C343F-27D7-6F8A-8B9E-584898D4893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75123B-4455-639D-4DE1-F2790D88EC73}"/>
              </a:ext>
            </a:extLst>
          </p:cNvPr>
          <p:cNvSpPr txBox="1"/>
          <p:nvPr/>
        </p:nvSpPr>
        <p:spPr>
          <a:xfrm>
            <a:off x="2786742" y="358445"/>
            <a:ext cx="8316645" cy="52322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Classifying grape variety from wine reviews</a:t>
            </a:r>
          </a:p>
        </p:txBody>
      </p:sp>
      <p:pic>
        <p:nvPicPr>
          <p:cNvPr id="10" name="Graphic 9" descr="Bullseye with solid fill">
            <a:extLst>
              <a:ext uri="{FF2B5EF4-FFF2-40B4-BE49-F238E27FC236}">
                <a16:creationId xmlns:a16="http://schemas.microsoft.com/office/drawing/2014/main" id="{B32C24E8-71FE-8D40-3B6E-23F642E1EA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329215" y="422548"/>
            <a:ext cx="486998" cy="486998"/>
          </a:xfrm>
          <a:prstGeom prst="rect">
            <a:avLst/>
          </a:prstGeom>
        </p:spPr>
      </p:pic>
      <p:pic>
        <p:nvPicPr>
          <p:cNvPr id="14" name="Graphic 13" descr="Clipboard Mixed with solid fill">
            <a:extLst>
              <a:ext uri="{FF2B5EF4-FFF2-40B4-BE49-F238E27FC236}">
                <a16:creationId xmlns:a16="http://schemas.microsoft.com/office/drawing/2014/main" id="{B11631EE-3B3F-A760-069B-8197F99B7B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206613" y="1088580"/>
            <a:ext cx="609600" cy="609600"/>
          </a:xfrm>
          <a:prstGeom prst="rect">
            <a:avLst/>
          </a:prstGeom>
        </p:spPr>
      </p:pic>
      <p:sp>
        <p:nvSpPr>
          <p:cNvPr id="19" name="Arrow: Down 18">
            <a:extLst>
              <a:ext uri="{FF2B5EF4-FFF2-40B4-BE49-F238E27FC236}">
                <a16:creationId xmlns:a16="http://schemas.microsoft.com/office/drawing/2014/main" id="{9A18C5D5-8CCB-0EEA-E564-BAA51EC1D9CC}"/>
              </a:ext>
            </a:extLst>
          </p:cNvPr>
          <p:cNvSpPr/>
          <p:nvPr/>
        </p:nvSpPr>
        <p:spPr>
          <a:xfrm>
            <a:off x="10757625" y="839488"/>
            <a:ext cx="348343" cy="664038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723ED07-015C-2F34-D533-DD8C6DD3546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4068" y="1060699"/>
            <a:ext cx="10692412" cy="49277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712EDCA-992C-4470-BD69-82CAC81A4573}"/>
              </a:ext>
            </a:extLst>
          </p:cNvPr>
          <p:cNvSpPr txBox="1"/>
          <p:nvPr/>
        </p:nvSpPr>
        <p:spPr>
          <a:xfrm>
            <a:off x="1175657" y="6455229"/>
            <a:ext cx="9038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https://cookbook.openai.com/examples/leveraging_model_distillation_to_fine-tune_a_model</a:t>
            </a:r>
          </a:p>
        </p:txBody>
      </p:sp>
    </p:spTree>
    <p:extLst>
      <p:ext uri="{BB962C8B-B14F-4D97-AF65-F5344CB8AC3E}">
        <p14:creationId xmlns:p14="http://schemas.microsoft.com/office/powerpoint/2010/main" val="2430081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23FF46-9688-33A3-109F-5D99ED39A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B5B0F83-855B-C9D3-5454-FBCF5F04738D}"/>
              </a:ext>
            </a:extLst>
          </p:cNvPr>
          <p:cNvSpPr/>
          <p:nvPr/>
        </p:nvSpPr>
        <p:spPr>
          <a:xfrm>
            <a:off x="1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8ED9C6B8-6627-C118-522C-F560173BA9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141176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291E2190-F95C-1165-C6F1-39DA1A0F3C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60310" y="5588833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E82BE315-95D4-F79F-2325-52A236CEFB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35E40F10-FB39-D56D-7533-E6B560F3CB8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EE38C4-3621-0503-3069-936564245D5F}"/>
              </a:ext>
            </a:extLst>
          </p:cNvPr>
          <p:cNvSpPr txBox="1"/>
          <p:nvPr/>
        </p:nvSpPr>
        <p:spPr>
          <a:xfrm>
            <a:off x="2873828" y="358445"/>
            <a:ext cx="8316645" cy="52322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Use case: Classifying grape variety from wine reviews</a:t>
            </a:r>
          </a:p>
        </p:txBody>
      </p:sp>
      <p:pic>
        <p:nvPicPr>
          <p:cNvPr id="10" name="Graphic 9" descr="Bullseye with solid fill">
            <a:extLst>
              <a:ext uri="{FF2B5EF4-FFF2-40B4-BE49-F238E27FC236}">
                <a16:creationId xmlns:a16="http://schemas.microsoft.com/office/drawing/2014/main" id="{FA70735A-173F-72DD-4A4C-84E8C16540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329215" y="422548"/>
            <a:ext cx="486998" cy="486998"/>
          </a:xfrm>
          <a:prstGeom prst="rect">
            <a:avLst/>
          </a:prstGeom>
        </p:spPr>
      </p:pic>
      <p:pic>
        <p:nvPicPr>
          <p:cNvPr id="14" name="Graphic 13" descr="Clipboard Mixed with solid fill">
            <a:extLst>
              <a:ext uri="{FF2B5EF4-FFF2-40B4-BE49-F238E27FC236}">
                <a16:creationId xmlns:a16="http://schemas.microsoft.com/office/drawing/2014/main" id="{9268D319-E6B4-73E0-D817-57EC007B93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206613" y="1088580"/>
            <a:ext cx="609600" cy="609600"/>
          </a:xfrm>
          <a:prstGeom prst="rect">
            <a:avLst/>
          </a:prstGeom>
        </p:spPr>
      </p:pic>
      <p:pic>
        <p:nvPicPr>
          <p:cNvPr id="17" name="Picture 1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B4FD0D6-C46D-632A-9048-7A9841FF080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1373876"/>
            <a:ext cx="12192000" cy="4110247"/>
          </a:xfrm>
          <a:prstGeom prst="rect">
            <a:avLst/>
          </a:prstGeom>
        </p:spPr>
      </p:pic>
      <p:sp>
        <p:nvSpPr>
          <p:cNvPr id="19" name="Arrow: Down 18">
            <a:extLst>
              <a:ext uri="{FF2B5EF4-FFF2-40B4-BE49-F238E27FC236}">
                <a16:creationId xmlns:a16="http://schemas.microsoft.com/office/drawing/2014/main" id="{6E90055D-E524-3441-C5CD-A37F28E3220C}"/>
              </a:ext>
            </a:extLst>
          </p:cNvPr>
          <p:cNvSpPr/>
          <p:nvPr/>
        </p:nvSpPr>
        <p:spPr>
          <a:xfrm>
            <a:off x="10757625" y="839488"/>
            <a:ext cx="348343" cy="664038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68D179D7-FD7D-00D2-18F0-F55A436B2718}"/>
              </a:ext>
            </a:extLst>
          </p:cNvPr>
          <p:cNvSpPr/>
          <p:nvPr/>
        </p:nvSpPr>
        <p:spPr>
          <a:xfrm rot="2484305">
            <a:off x="10664140" y="-27416"/>
            <a:ext cx="2108049" cy="817921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example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FE0FCC-39A3-6564-43F0-64E330FF47C6}"/>
              </a:ext>
            </a:extLst>
          </p:cNvPr>
          <p:cNvSpPr txBox="1"/>
          <p:nvPr/>
        </p:nvSpPr>
        <p:spPr>
          <a:xfrm>
            <a:off x="1175657" y="6455229"/>
            <a:ext cx="9038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https://cookbook.openai.com/examples/leveraging_model_distillation_to_fine-tune_a_model</a:t>
            </a:r>
          </a:p>
        </p:txBody>
      </p:sp>
    </p:spTree>
    <p:extLst>
      <p:ext uri="{BB962C8B-B14F-4D97-AF65-F5344CB8AC3E}">
        <p14:creationId xmlns:p14="http://schemas.microsoft.com/office/powerpoint/2010/main" val="34303140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CF0482-B974-48C8-0654-97EB1CF93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337AA6D-4F5D-A159-4239-BF54AA8AC89B}"/>
              </a:ext>
            </a:extLst>
          </p:cNvPr>
          <p:cNvSpPr/>
          <p:nvPr/>
        </p:nvSpPr>
        <p:spPr>
          <a:xfrm>
            <a:off x="1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F1E6D36F-CBD0-9357-4A6D-0500ED0F3C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141176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D83C8930-B620-A0F7-8916-4C4642F814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60310" y="5588833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74169D78-4909-443B-4F1D-9DA9FD6A99B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A04E2257-FDB8-0BDA-FECD-83F4B185344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BD2C65-5A48-4B1B-E6B0-93AD899C9938}"/>
              </a:ext>
            </a:extLst>
          </p:cNvPr>
          <p:cNvSpPr txBox="1"/>
          <p:nvPr/>
        </p:nvSpPr>
        <p:spPr>
          <a:xfrm>
            <a:off x="1711753" y="358445"/>
            <a:ext cx="9729091" cy="52322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Synthetic data sample used for Distillation Finetuning </a:t>
            </a:r>
          </a:p>
        </p:txBody>
      </p:sp>
      <p:pic>
        <p:nvPicPr>
          <p:cNvPr id="10" name="Graphic 9" descr="Bullseye with solid fill">
            <a:extLst>
              <a:ext uri="{FF2B5EF4-FFF2-40B4-BE49-F238E27FC236}">
                <a16:creationId xmlns:a16="http://schemas.microsoft.com/office/drawing/2014/main" id="{A841A52D-0434-D495-2E8B-E31FA316D3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64444" y="428632"/>
            <a:ext cx="486998" cy="486998"/>
          </a:xfrm>
          <a:prstGeom prst="rect">
            <a:avLst/>
          </a:prstGeom>
        </p:spPr>
      </p:pic>
      <p:pic>
        <p:nvPicPr>
          <p:cNvPr id="14" name="Graphic 13" descr="Clipboard Mixed with solid fill">
            <a:extLst>
              <a:ext uri="{FF2B5EF4-FFF2-40B4-BE49-F238E27FC236}">
                <a16:creationId xmlns:a16="http://schemas.microsoft.com/office/drawing/2014/main" id="{BF64262A-27B6-B456-8D28-8E3859B41B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206613" y="1088580"/>
            <a:ext cx="609600" cy="609600"/>
          </a:xfrm>
          <a:prstGeom prst="rect">
            <a:avLst/>
          </a:prstGeom>
        </p:spPr>
      </p:pic>
      <p:sp>
        <p:nvSpPr>
          <p:cNvPr id="19" name="Arrow: Down 18">
            <a:extLst>
              <a:ext uri="{FF2B5EF4-FFF2-40B4-BE49-F238E27FC236}">
                <a16:creationId xmlns:a16="http://schemas.microsoft.com/office/drawing/2014/main" id="{0F5B20E9-7E27-4E0F-FBA4-5AE92422C6C0}"/>
              </a:ext>
            </a:extLst>
          </p:cNvPr>
          <p:cNvSpPr/>
          <p:nvPr/>
        </p:nvSpPr>
        <p:spPr>
          <a:xfrm>
            <a:off x="10757625" y="839488"/>
            <a:ext cx="348343" cy="664038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computer code with text&#10;&#10;AI-generated content may be incorrect.">
            <a:extLst>
              <a:ext uri="{FF2B5EF4-FFF2-40B4-BE49-F238E27FC236}">
                <a16:creationId xmlns:a16="http://schemas.microsoft.com/office/drawing/2014/main" id="{968716B0-7CB0-2678-8C8E-248CC34E4FF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5329" y="2236051"/>
            <a:ext cx="7659169" cy="311511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8DB2442-B9B0-C84D-29AE-FE4E1F1A10D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4809" y="2236051"/>
            <a:ext cx="2248214" cy="342948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660904F-A5AE-1E9B-8B40-108A7A5FB6FC}"/>
              </a:ext>
            </a:extLst>
          </p:cNvPr>
          <p:cNvSpPr/>
          <p:nvPr/>
        </p:nvSpPr>
        <p:spPr>
          <a:xfrm>
            <a:off x="7234985" y="1627390"/>
            <a:ext cx="1076508" cy="307777"/>
          </a:xfrm>
          <a:prstGeom prst="roundRect">
            <a:avLst/>
          </a:prstGeom>
          <a:solidFill>
            <a:srgbClr val="FFC000"/>
          </a:solidFill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r>
              <a:rPr lang="en-US" sz="2000" b="1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40F9AD3-4E78-4B07-985B-8BDAE3BB538B}"/>
              </a:ext>
            </a:extLst>
          </p:cNvPr>
          <p:cNvSpPr txBox="1"/>
          <p:nvPr/>
        </p:nvSpPr>
        <p:spPr>
          <a:xfrm>
            <a:off x="8321015" y="1612384"/>
            <a:ext cx="1163782" cy="307776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Output</a:t>
            </a: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7B386830-8E35-DFC2-BF4B-375A2E882209}"/>
              </a:ext>
            </a:extLst>
          </p:cNvPr>
          <p:cNvSpPr/>
          <p:nvPr/>
        </p:nvSpPr>
        <p:spPr>
          <a:xfrm rot="2484305">
            <a:off x="10664140" y="-27416"/>
            <a:ext cx="2108049" cy="817921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example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BEB647-5EFF-4575-421F-FAAD66EB4F17}"/>
              </a:ext>
            </a:extLst>
          </p:cNvPr>
          <p:cNvSpPr txBox="1"/>
          <p:nvPr/>
        </p:nvSpPr>
        <p:spPr>
          <a:xfrm>
            <a:off x="1175657" y="6455229"/>
            <a:ext cx="9038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https://cookbook.openai.com/examples/leveraging_model_distillation_to_fine-tune_a_model</a:t>
            </a:r>
          </a:p>
        </p:txBody>
      </p:sp>
    </p:spTree>
    <p:extLst>
      <p:ext uri="{BB962C8B-B14F-4D97-AF65-F5344CB8AC3E}">
        <p14:creationId xmlns:p14="http://schemas.microsoft.com/office/powerpoint/2010/main" val="34199040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578CB5-7B86-861A-D4C4-61F924EDD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289BD0C-0059-6754-ECBB-98DE18FC25CD}"/>
              </a:ext>
            </a:extLst>
          </p:cNvPr>
          <p:cNvSpPr/>
          <p:nvPr/>
        </p:nvSpPr>
        <p:spPr>
          <a:xfrm>
            <a:off x="1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E6A01EE4-5A95-8CBD-72FE-7849751F48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141176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66828D49-9BA8-9DB7-6979-3F63D93BDB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60310" y="5588833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86FA058D-C9E7-4C69-D87F-9BB6240B78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8A6F200B-F26B-0F1A-5635-4C70A84EE47B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82AEC4B8-48A3-3414-CEB1-EA50CBC4A7F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CE8470-21B8-D4AB-6BD3-F29A231D5D47}"/>
              </a:ext>
            </a:extLst>
          </p:cNvPr>
          <p:cNvSpPr txBox="1"/>
          <p:nvPr/>
        </p:nvSpPr>
        <p:spPr>
          <a:xfrm>
            <a:off x="3124199" y="358445"/>
            <a:ext cx="8316645" cy="1200329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Outcome of using a smaller model trained using distillation technique : </a:t>
            </a:r>
            <a:r>
              <a:rPr lang="en-US" sz="4400" dirty="0">
                <a:highlight>
                  <a:srgbClr val="FFFF00"/>
                </a:highlight>
              </a:rPr>
              <a:t>94% lower cost</a:t>
            </a:r>
          </a:p>
        </p:txBody>
      </p:sp>
      <p:pic>
        <p:nvPicPr>
          <p:cNvPr id="10" name="Graphic 9" descr="Bullseye with solid fill">
            <a:extLst>
              <a:ext uri="{FF2B5EF4-FFF2-40B4-BE49-F238E27FC236}">
                <a16:creationId xmlns:a16="http://schemas.microsoft.com/office/drawing/2014/main" id="{EE719CF5-D329-EE14-605D-D63F9558C4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329215" y="422548"/>
            <a:ext cx="486998" cy="486998"/>
          </a:xfrm>
          <a:prstGeom prst="rect">
            <a:avLst/>
          </a:prstGeom>
        </p:spPr>
      </p:pic>
      <p:pic>
        <p:nvPicPr>
          <p:cNvPr id="14" name="Graphic 13" descr="Clipboard Mixed with solid fill">
            <a:extLst>
              <a:ext uri="{FF2B5EF4-FFF2-40B4-BE49-F238E27FC236}">
                <a16:creationId xmlns:a16="http://schemas.microsoft.com/office/drawing/2014/main" id="{B9E98423-15DC-DD47-02DF-254A8473D6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206613" y="1088580"/>
            <a:ext cx="609600" cy="609600"/>
          </a:xfrm>
          <a:prstGeom prst="rect">
            <a:avLst/>
          </a:prstGeom>
        </p:spPr>
      </p:pic>
      <p:pic>
        <p:nvPicPr>
          <p:cNvPr id="11" name="Picture 10" descr="A screenshot of a white background&#10;&#10;AI-generated content may be incorrect.">
            <a:extLst>
              <a:ext uri="{FF2B5EF4-FFF2-40B4-BE49-F238E27FC236}">
                <a16:creationId xmlns:a16="http://schemas.microsoft.com/office/drawing/2014/main" id="{AF55E688-7D03-035D-DE52-4BBE2E2DA3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24199" y="1679820"/>
            <a:ext cx="7264995" cy="430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8185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779F426-34F1-D63B-8AD9-D64B330FA78E}"/>
              </a:ext>
            </a:extLst>
          </p:cNvPr>
          <p:cNvSpPr txBox="1"/>
          <p:nvPr/>
        </p:nvSpPr>
        <p:spPr>
          <a:xfrm>
            <a:off x="816429" y="544286"/>
            <a:ext cx="1072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34336254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49402A-C934-B23D-2CED-F7776CF5A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D75B622F-2130-6822-8FC2-CA0E16D0498B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449B7267-E3BF-94E9-3F31-93BB41FA8412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17E7412C-352C-1203-2A38-3923E99724A6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55EEB0-3C6B-2D0E-56E5-8690944A0742}"/>
              </a:ext>
            </a:extLst>
          </p:cNvPr>
          <p:cNvSpPr/>
          <p:nvPr/>
        </p:nvSpPr>
        <p:spPr>
          <a:xfrm>
            <a:off x="1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66240D86-5A93-6A4F-7A10-556A08D65C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141176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0167A2F2-9840-312C-68AF-74DCD67C64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60310" y="5588833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A2CDDD40-5065-3901-327E-2A1F03ED540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7591CC89-5BF7-A9E2-23E2-7967C8983A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CC7EB9D-9074-6F84-F84C-A291DB664C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978" y="1115722"/>
            <a:ext cx="5509222" cy="4626556"/>
          </a:xfrm>
          <a:prstGeom prst="rect">
            <a:avLst/>
          </a:prstGeom>
        </p:spPr>
      </p:pic>
      <p:pic>
        <p:nvPicPr>
          <p:cNvPr id="13" name="Picture 12" descr="A paper with text on it&#10;&#10;AI-generated content may be incorrect.">
            <a:extLst>
              <a:ext uri="{FF2B5EF4-FFF2-40B4-BE49-F238E27FC236}">
                <a16:creationId xmlns:a16="http://schemas.microsoft.com/office/drawing/2014/main" id="{97983CAE-79CE-080B-6B0D-19AE30E39D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3755" y="1242766"/>
            <a:ext cx="5675690" cy="432484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410EB47-261D-1FFC-2D88-9E574919587D}"/>
              </a:ext>
            </a:extLst>
          </p:cNvPr>
          <p:cNvSpPr txBox="1"/>
          <p:nvPr/>
        </p:nvSpPr>
        <p:spPr>
          <a:xfrm>
            <a:off x="979714" y="525798"/>
            <a:ext cx="4724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Reference: I encourage you to read these papers</a:t>
            </a:r>
          </a:p>
        </p:txBody>
      </p:sp>
    </p:spTree>
    <p:extLst>
      <p:ext uri="{BB962C8B-B14F-4D97-AF65-F5344CB8AC3E}">
        <p14:creationId xmlns:p14="http://schemas.microsoft.com/office/powerpoint/2010/main" val="9188259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17192</TotalTime>
  <Words>669</Words>
  <Application>Microsoft Office PowerPoint</Application>
  <PresentationFormat>Widescreen</PresentationFormat>
  <Paragraphs>143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Aharoni</vt:lpstr>
      <vt:lpstr>Aptos</vt:lpstr>
      <vt:lpstr>Arial</vt:lpstr>
      <vt:lpstr>Calibri</vt:lpstr>
      <vt:lpstr>Calibri Light</vt:lpstr>
      <vt:lpstr>Ink Free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Sandeep Arora</dc:creator>
  <cp:lastModifiedBy>Sandeep Arora</cp:lastModifiedBy>
  <cp:revision>1050</cp:revision>
  <dcterms:created xsi:type="dcterms:W3CDTF">2024-02-17T16:11:40Z</dcterms:created>
  <dcterms:modified xsi:type="dcterms:W3CDTF">2026-01-10T17:45:25Z</dcterms:modified>
</cp:coreProperties>
</file>