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80" r:id="rId3"/>
    <p:sldId id="272" r:id="rId4"/>
    <p:sldId id="465" r:id="rId5"/>
    <p:sldId id="466" r:id="rId6"/>
    <p:sldId id="261" r:id="rId7"/>
    <p:sldId id="279" r:id="rId8"/>
    <p:sldId id="455" r:id="rId9"/>
    <p:sldId id="263" r:id="rId10"/>
    <p:sldId id="467" r:id="rId11"/>
    <p:sldId id="468" r:id="rId12"/>
    <p:sldId id="471" r:id="rId13"/>
    <p:sldId id="475" r:id="rId14"/>
    <p:sldId id="472" r:id="rId15"/>
    <p:sldId id="473" r:id="rId16"/>
    <p:sldId id="474" r:id="rId17"/>
    <p:sldId id="266" r:id="rId18"/>
    <p:sldId id="45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FF"/>
    <a:srgbClr val="FFE7FF"/>
    <a:srgbClr val="7AB850"/>
    <a:srgbClr val="660033"/>
    <a:srgbClr val="FFF7FF"/>
    <a:srgbClr val="9A009A"/>
    <a:srgbClr val="660066"/>
    <a:srgbClr val="FFC305"/>
    <a:srgbClr val="FFCC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42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5A689F-B19F-0616-4365-4F220F2837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A243A-4958-51E6-2F57-8C62C1826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7709-AD18-4835-9C94-791BF552EE73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FA487-F380-07C7-15A2-37DDE4C0DF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652-E988-56D8-71E5-4A56E6D1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037E-8779-4661-B93B-A852127D1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BAA6-B8BC-1F93-1D88-906B594B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0182-D4C3-A94B-E300-9E4D8525A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EF00C-1AA8-6E57-84D2-B0B6FEE1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AB42D-8814-EBEF-F10A-25F1D519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A4E3A-593E-9A24-1B24-7883B011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0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058-1983-92C5-10C6-155C0E8C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FE3E-8A61-BA8C-3A3B-4B0409ED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69F0-F6D7-E798-E601-0A8CFF14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0D75-9C7C-451C-1C96-2F290E44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088F-D12E-4AEC-146A-0A564D83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B1E7-DA08-8B62-A676-C49C143D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8CB48-47B1-1BE1-D5C0-C6768DAE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4AE2A-C1C3-E7C5-641A-A886DA3C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011C-6C4F-DD72-AC2D-560EB931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7C43-2469-5FC3-7F67-D7B50042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66D9-5B73-F757-AB80-E09FBA6C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BDD7D-20F7-9639-1C3C-D1C338046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0904-21FF-843A-8EEE-B2BFE1F5D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F4C0-4C61-87CD-B1CE-8165DAA1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0AE2F-9C86-773B-599D-222B06D6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10B33-76D8-06D3-6965-EE2EAF0FC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5863-20FD-6F5A-20D1-A6BBC04C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3F83-202B-CF5C-3BB9-3AEB39451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64F01-4B63-1A98-5BFE-178C3FAAC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C050F-6FE8-CA82-08B4-1F61097D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8A719A-3636-5192-C2EE-23CB42F43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9B3AF-4B55-0F2E-0B25-117278E2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BE0B1-36C9-CED0-3411-222B1E79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F4061-C7AD-6F88-313F-6A9488FD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5800-AA0B-5787-A4C4-8C0B2353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BD40FC-658B-7A62-B16B-C90B5DDD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B2C26-E6EE-8A25-34A9-C0FA3104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11FCF-F5CE-D78F-F35A-7F05F76E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5BA96-D93E-5297-A599-56F789E8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F5AFC-F394-A50F-5194-631E88E1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33FC4-1499-B942-046D-38B466D2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CDC7-42A9-9FEC-81E4-A620FEFB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969F3-5CF1-C516-C5D9-F8867CD7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B6E0-F00B-2477-1492-C647E9AC3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A5E4C-909A-E2F8-EB52-C1E11C3A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6A8F5-C7D7-F2DB-1629-E68FD26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821-A334-A2C4-86D3-74F4665D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3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2CD8-2706-4B72-6E84-5A2BFA19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E61B3-B8CC-338D-0D0A-1AB07C9E5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FF5-5C97-0264-74B3-129E1F4AA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15C0C-D5DB-75F2-E6E5-DDA54721B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A9C9-25A4-4D4F-B996-DD6CE67B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5F644A-9BC2-F9FF-179A-ABDDA21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0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D941-5B5A-F0AB-1980-7F70491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D2E8E-C1C1-D43E-868E-C2817BF9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673D6-3943-6D35-207E-5C259152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5EBB-F784-FC4D-BBB9-9FADC4DB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BFE9-00A5-1ABD-DD03-6C0A79AB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19971-9B62-AF9D-D450-46F6F6710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E0055-148C-F8EC-41D0-D469F0BF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40FA-841F-03FA-2336-C5C39984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85572-5A8D-DB68-4961-5BE70930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41594-3DCD-C182-DA8F-8D9C94D4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1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0EEA5-6560-4364-48AE-A7607B74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723D-FB77-0DC7-4B65-B63F19531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2AF5F-49B1-C882-EE5E-D13AD3E25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EC05-0BB3-4879-9EDB-7093E11C6F4F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A0DA-C579-7D80-DFC7-0A1FF0A0A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9919F-C087-A7AD-E8A5-CA05BAFB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D056-5E22-49BB-95DC-5307D0F62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76DD09C4-2812-0F47-8701-3D2E1FC1AFB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6242EDF-77B6-F40C-FE30-11901E4EF44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B606098-C6B0-55BF-D9D7-70303F248394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6FB02D-C7CC-42CC-9D36-B5E55715072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b="1" dirty="0">
                <a:solidFill>
                  <a:srgbClr val="FF7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</a:t>
            </a:r>
            <a:r>
              <a:rPr lang="en-US" sz="11000" b="1" dirty="0">
                <a:solidFill>
                  <a:srgbClr val="FFC3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US" sz="11600" b="1" dirty="0">
                <a:solidFill>
                  <a:srgbClr val="FFC3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Fundamentals </a:t>
            </a:r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86D70D4-58E0-137B-2B06-3FA4BCAA0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EF52A1-1F8E-06D1-52A6-6EF1FDB54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AB19387E-3C1B-7311-24A2-CE408D602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58EA580-740F-9D83-F1ED-6DF19F65D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3B13E86-633B-70AA-0326-21AE216EAC0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F81F6-1BA2-9442-8888-604B73241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44AFBB94-06A9-A579-F6F5-04DB30462290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FD38F03-FA66-AF52-8C2A-68C87F6954C9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2DB7D7F-7E5A-C51A-F1E3-C03D12E3F8BB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F1B46-CF53-F345-C1A1-4D26D9E66C6C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112BE74C-A4FF-5764-F039-72D824152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BD64216-F24A-3428-003A-FAD6F541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C7381BE8-44C8-0EFF-5795-21F54B2DFF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8FA776C-9E31-D254-51FC-9E151B2AC0E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8762B983-134A-1D78-69D7-D8E3EA14A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162B9-2468-176C-88DD-1E96DC21B38D}"/>
              </a:ext>
            </a:extLst>
          </p:cNvPr>
          <p:cNvSpPr txBox="1"/>
          <p:nvPr/>
        </p:nvSpPr>
        <p:spPr>
          <a:xfrm>
            <a:off x="719379" y="1403608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9FF"/>
                </a:solidFill>
              </a:rPr>
              <a:t>AI Agents </a:t>
            </a:r>
            <a:r>
              <a:rPr lang="en-US" sz="4000" dirty="0">
                <a:solidFill>
                  <a:schemeClr val="bg1"/>
                </a:solidFill>
              </a:rPr>
              <a:t>can make decisions; take actions and can be autonomous or semi-autonomous</a:t>
            </a:r>
          </a:p>
        </p:txBody>
      </p:sp>
    </p:spTree>
    <p:extLst>
      <p:ext uri="{BB962C8B-B14F-4D97-AF65-F5344CB8AC3E}">
        <p14:creationId xmlns:p14="http://schemas.microsoft.com/office/powerpoint/2010/main" val="374647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3BBEBE-1CD6-AA74-B384-20BFADDB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18084AE-C584-12BE-FEF8-17668484194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698DE19-1A44-5A8F-D251-ADF0A7BB9865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3FB2254-34F3-43CD-2C45-C765343B712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F691A-1011-E9FE-7202-160F0B2F6FFB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99D943E-39D8-CC4C-8F26-C4BB91704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D41345C3-BA4C-99E5-5814-58D91E7BF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8FC9631C-A232-A9D1-103C-8A4998F9F7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E0F5A42-2EC7-CA2B-3D29-5A13BB23EF7C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28D5CCC-F172-6459-0DC9-D972F790A8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92F53A-C6FF-F102-032B-DAD373EE23A7}"/>
              </a:ext>
            </a:extLst>
          </p:cNvPr>
          <p:cNvSpPr txBox="1"/>
          <p:nvPr/>
        </p:nvSpPr>
        <p:spPr>
          <a:xfrm>
            <a:off x="1413364" y="6283618"/>
            <a:ext cx="4925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https://www.nvidia.com/en-us/glossary/ai-agents/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4BF80C-85CC-5F29-78DE-6A0BD9E02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66" y="1143000"/>
            <a:ext cx="9141266" cy="514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EE20F4-DC11-8FD1-9181-757BA8BE31A4}"/>
              </a:ext>
            </a:extLst>
          </p:cNvPr>
          <p:cNvSpPr txBox="1"/>
          <p:nvPr/>
        </p:nvSpPr>
        <p:spPr>
          <a:xfrm>
            <a:off x="968268" y="48002"/>
            <a:ext cx="9889954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AI Agents can use multiple </a:t>
            </a:r>
            <a:r>
              <a:rPr lang="en-US" sz="3600" b="1" dirty="0">
                <a:solidFill>
                  <a:srgbClr val="FF79FF"/>
                </a:solidFill>
              </a:rPr>
              <a:t>LLM</a:t>
            </a:r>
            <a:r>
              <a:rPr lang="en-US" sz="3600" dirty="0">
                <a:solidFill>
                  <a:schemeClr val="bg1"/>
                </a:solidFill>
              </a:rPr>
              <a:t> models, </a:t>
            </a:r>
            <a:r>
              <a:rPr lang="en-US" sz="3600" b="1" dirty="0">
                <a:solidFill>
                  <a:srgbClr val="FFC000"/>
                </a:solidFill>
              </a:rPr>
              <a:t>tools</a:t>
            </a:r>
            <a:r>
              <a:rPr lang="en-US" sz="3600" dirty="0">
                <a:solidFill>
                  <a:schemeClr val="bg1"/>
                </a:solidFill>
              </a:rPr>
              <a:t>, and </a:t>
            </a:r>
            <a:r>
              <a:rPr lang="en-US" sz="3600" dirty="0">
                <a:solidFill>
                  <a:srgbClr val="FFC000"/>
                </a:solidFill>
              </a:rPr>
              <a:t>functions</a:t>
            </a:r>
            <a:r>
              <a:rPr lang="en-US" sz="3600" dirty="0">
                <a:solidFill>
                  <a:schemeClr val="bg1"/>
                </a:solidFill>
              </a:rPr>
              <a:t> to get complex tasks done</a:t>
            </a:r>
          </a:p>
        </p:txBody>
      </p:sp>
    </p:spTree>
    <p:extLst>
      <p:ext uri="{BB962C8B-B14F-4D97-AF65-F5344CB8AC3E}">
        <p14:creationId xmlns:p14="http://schemas.microsoft.com/office/powerpoint/2010/main" val="785846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8522BE-644B-685F-9880-C379EE675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62592DD-96DB-ED64-C02B-FC7A3BF65BBE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D30FB93-31FB-7F11-ECE1-8102187756F9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937EBBC-09AB-B851-CB5F-B7F83156B39C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2F5C2-806E-F3DC-F45D-F2E36CFC1246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DDBDEE45-80FE-9433-577C-C8542ED1B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4973B7E-FF63-3DF8-915E-E2891C276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5E4D2423-D541-0A65-37DD-3E01CFE899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70B00C6-B2AF-B5B0-6EDA-9017ECABD96D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BBA1312-D77B-ADD0-12A4-55D60A16A1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E1D312-90D2-E918-3B99-B0F76AB44A26}"/>
              </a:ext>
            </a:extLst>
          </p:cNvPr>
          <p:cNvSpPr txBox="1"/>
          <p:nvPr/>
        </p:nvSpPr>
        <p:spPr>
          <a:xfrm>
            <a:off x="380998" y="152402"/>
            <a:ext cx="61013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are Evaluations (</a:t>
            </a:r>
            <a:r>
              <a:rPr lang="en-US" sz="4400" b="1" dirty="0">
                <a:solidFill>
                  <a:srgbClr val="FF79FF"/>
                </a:solidFill>
              </a:rPr>
              <a:t>evals</a:t>
            </a:r>
            <a:r>
              <a:rPr lang="en-US" sz="3600" dirty="0">
                <a:solidFill>
                  <a:schemeClr val="bg1"/>
                </a:solidFill>
              </a:rPr>
              <a:t>) 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319F3D-C160-4AB1-D53C-D27607BECD1C}"/>
              </a:ext>
            </a:extLst>
          </p:cNvPr>
          <p:cNvSpPr txBox="1"/>
          <p:nvPr/>
        </p:nvSpPr>
        <p:spPr>
          <a:xfrm>
            <a:off x="719379" y="1403608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9FF"/>
                </a:solidFill>
              </a:rPr>
              <a:t>evals</a:t>
            </a:r>
            <a:r>
              <a:rPr lang="en-US" sz="4000" dirty="0">
                <a:solidFill>
                  <a:schemeClr val="bg1"/>
                </a:solidFill>
              </a:rPr>
              <a:t> test AI Agents to ensure it is performing against your </a:t>
            </a:r>
            <a:r>
              <a:rPr lang="en-US" sz="4000" dirty="0">
                <a:solidFill>
                  <a:schemeClr val="accent4"/>
                </a:solidFill>
              </a:rPr>
              <a:t>expectations</a:t>
            </a:r>
            <a:r>
              <a:rPr lang="en-US" sz="4000" dirty="0">
                <a:solidFill>
                  <a:schemeClr val="bg1"/>
                </a:solidFill>
              </a:rPr>
              <a:t> in a safe manner.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707B92-0878-A0E4-4B9E-F02AA898A0FB}"/>
              </a:ext>
            </a:extLst>
          </p:cNvPr>
          <p:cNvSpPr txBox="1"/>
          <p:nvPr/>
        </p:nvSpPr>
        <p:spPr>
          <a:xfrm>
            <a:off x="1211917" y="3626049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Reliability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177FED-88CB-CF20-796F-E2DA70F0DDF9}"/>
              </a:ext>
            </a:extLst>
          </p:cNvPr>
          <p:cNvSpPr txBox="1"/>
          <p:nvPr/>
        </p:nvSpPr>
        <p:spPr>
          <a:xfrm>
            <a:off x="4385840" y="3597237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Accuracy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1121B0-E159-ED40-C675-964EBD9D9AC3}"/>
              </a:ext>
            </a:extLst>
          </p:cNvPr>
          <p:cNvSpPr txBox="1"/>
          <p:nvPr/>
        </p:nvSpPr>
        <p:spPr>
          <a:xfrm>
            <a:off x="7661143" y="3597237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Latency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2A8088-7218-19B9-E035-30AB9B3DCAB7}"/>
              </a:ext>
            </a:extLst>
          </p:cNvPr>
          <p:cNvSpPr txBox="1"/>
          <p:nvPr/>
        </p:nvSpPr>
        <p:spPr>
          <a:xfrm>
            <a:off x="4392808" y="4443876"/>
            <a:ext cx="2894678" cy="7078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Cost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6" name="Graphic 15" descr="Dollar with solid fill">
            <a:extLst>
              <a:ext uri="{FF2B5EF4-FFF2-40B4-BE49-F238E27FC236}">
                <a16:creationId xmlns:a16="http://schemas.microsoft.com/office/drawing/2014/main" id="{73E0C1BA-03E3-A383-F598-DD26673FF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35286" y="4473360"/>
            <a:ext cx="547703" cy="547703"/>
          </a:xfrm>
          <a:prstGeom prst="rect">
            <a:avLst/>
          </a:prstGeom>
        </p:spPr>
      </p:pic>
      <p:sp>
        <p:nvSpPr>
          <p:cNvPr id="17" name="Right Brace 16">
            <a:extLst>
              <a:ext uri="{FF2B5EF4-FFF2-40B4-BE49-F238E27FC236}">
                <a16:creationId xmlns:a16="http://schemas.microsoft.com/office/drawing/2014/main" id="{E3F44EE4-22BE-F258-40A5-C33CB181BD00}"/>
              </a:ext>
            </a:extLst>
          </p:cNvPr>
          <p:cNvSpPr/>
          <p:nvPr/>
        </p:nvSpPr>
        <p:spPr>
          <a:xfrm rot="5400000">
            <a:off x="4930885" y="1811973"/>
            <a:ext cx="418943" cy="2118427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6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32DD6D-A031-0957-F6D4-DABC648F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18F4ACA-68FC-2C97-C50A-2806ADE18FA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B814C3EA-C615-FFD8-BB23-EF4E87D3C2C4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8056359-1A6D-2BE3-64E0-C5FFC5B529F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36D1F-B81E-426F-5C0D-47294FE38B86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E2FD2BE0-17EE-802C-EFC2-3733EE59B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E734C11-DA9A-779C-5154-DBE5DF300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415BBB37-FA70-379B-E6BA-AD8EEB94D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EC3EE92-2A47-1788-ACDD-97DDEB71F8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39A7658-4AFE-8DD6-3212-BB07FC98B466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9197366-9A46-7EBA-5495-3B247D5769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FAF12D-3677-E145-F9F2-7275BAB218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6716" y="282297"/>
            <a:ext cx="8518566" cy="4929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5300A4-C0C8-EBAF-FA27-E53E470AD41C}"/>
              </a:ext>
            </a:extLst>
          </p:cNvPr>
          <p:cNvSpPr txBox="1"/>
          <p:nvPr/>
        </p:nvSpPr>
        <p:spPr>
          <a:xfrm>
            <a:off x="2197136" y="6283618"/>
            <a:ext cx="569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https://www.youtube.com/watch?v=ZR6YEL5k7CY&amp;t=928s</a:t>
            </a:r>
          </a:p>
        </p:txBody>
      </p:sp>
    </p:spTree>
    <p:extLst>
      <p:ext uri="{BB962C8B-B14F-4D97-AF65-F5344CB8AC3E}">
        <p14:creationId xmlns:p14="http://schemas.microsoft.com/office/powerpoint/2010/main" val="223470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61223A-428E-BFE1-20EE-4EEA2AB67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83F39E0-E36B-5AB0-BBB3-A865288ECDAF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88C85F0-C678-33A5-062F-8B423D3C316B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AD3BD7E-A95B-B991-E78C-D7555A27411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76B9C-4E6C-EC76-1DB2-D2142D4108D8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F227B12-A7A5-0F34-4806-6A7D7B307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4BD41CB2-8679-21EE-CC29-4AF3539DC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pic>
        <p:nvPicPr>
          <p:cNvPr id="15" name="Graphic 14" descr="Workflow outline">
            <a:extLst>
              <a:ext uri="{FF2B5EF4-FFF2-40B4-BE49-F238E27FC236}">
                <a16:creationId xmlns:a16="http://schemas.microsoft.com/office/drawing/2014/main" id="{244987CF-C803-B431-481F-56F00C81A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30" y="457513"/>
            <a:ext cx="690004" cy="690004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AB7A0CD8-803E-45D6-B212-B408B5B8DC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E3E3EE8-0358-C7E0-2696-22CCBAC03559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E33254F-4C53-C95D-B3BB-A6B3BD58C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EC30FE-18AF-AD42-4F9D-148D8305AE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459" y="218089"/>
            <a:ext cx="9085442" cy="62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1FD56-AB8A-F8B4-8227-DE8C29C2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4872796E-AD93-260F-C998-8C95CBC90455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919A298-A1DD-4A0C-15C1-51A14E2D727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975FE34-8686-43E5-3228-1FAEE906CDDC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50773-1802-EC70-2DF5-DAC4F4A7D64E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1C3AE87-926C-F782-6687-6A90D280B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3867D2B0-F89F-E27C-DDDE-1D8A9EA54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4413E952-E793-81EC-B0FB-3C504063F2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A69A52A-2528-2358-F5D9-D6A6D1755F4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9D9A485-0AD7-BD8A-50D1-BA2B42FDD5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5EB486-A3EF-D303-1A2C-7DA75E096D86}"/>
              </a:ext>
            </a:extLst>
          </p:cNvPr>
          <p:cNvSpPr txBox="1"/>
          <p:nvPr/>
        </p:nvSpPr>
        <p:spPr>
          <a:xfrm>
            <a:off x="380998" y="152402"/>
            <a:ext cx="6811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Foundations of building AI Systems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031D2B-56D7-474B-6947-342211B07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53" y="798733"/>
            <a:ext cx="10447679" cy="39364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9F7C4D-65FB-7582-4096-1CC51AC59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542" y="5399949"/>
            <a:ext cx="3537859" cy="5558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200D31-B830-6A4A-AC1F-8616474CDDFD}"/>
              </a:ext>
            </a:extLst>
          </p:cNvPr>
          <p:cNvSpPr txBox="1"/>
          <p:nvPr/>
        </p:nvSpPr>
        <p:spPr>
          <a:xfrm>
            <a:off x="413656" y="5965368"/>
            <a:ext cx="3954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https://www.youtube.com/watch?v=LzeC1AQ-U5o </a:t>
            </a:r>
          </a:p>
        </p:txBody>
      </p:sp>
    </p:spTree>
    <p:extLst>
      <p:ext uri="{BB962C8B-B14F-4D97-AF65-F5344CB8AC3E}">
        <p14:creationId xmlns:p14="http://schemas.microsoft.com/office/powerpoint/2010/main" val="1574760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B595A-36D7-6565-8B13-ABD29294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E64B706-9219-C860-C940-01684B1C8E1C}"/>
              </a:ext>
            </a:extLst>
          </p:cNvPr>
          <p:cNvSpPr txBox="1"/>
          <p:nvPr/>
        </p:nvSpPr>
        <p:spPr>
          <a:xfrm>
            <a:off x="4191280" y="2466898"/>
            <a:ext cx="3196656" cy="98488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AI System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(AI Agent  , LLM App or RAG Agent) </a:t>
            </a:r>
          </a:p>
          <a:p>
            <a:pPr algn="ctr"/>
            <a:endParaRPr lang="en-US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8C1E28-2006-BB7E-5775-E744967D3BA6}"/>
              </a:ext>
            </a:extLst>
          </p:cNvPr>
          <p:cNvSpPr txBox="1"/>
          <p:nvPr/>
        </p:nvSpPr>
        <p:spPr>
          <a:xfrm>
            <a:off x="141515" y="2401981"/>
            <a:ext cx="2864920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A6B59C-D66B-9C0A-E2C9-E3F0B31D1D65}"/>
              </a:ext>
            </a:extLst>
          </p:cNvPr>
          <p:cNvSpPr txBox="1"/>
          <p:nvPr/>
        </p:nvSpPr>
        <p:spPr>
          <a:xfrm>
            <a:off x="4191280" y="730864"/>
            <a:ext cx="3196656" cy="13542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Evaluation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Human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LLM as a Judge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Heuristics </a:t>
            </a: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0277C818-4A6F-2C24-1FA2-FF1D61DFDF47}"/>
              </a:ext>
            </a:extLst>
          </p:cNvPr>
          <p:cNvCxnSpPr>
            <a:cxnSpLocks/>
          </p:cNvCxnSpPr>
          <p:nvPr/>
        </p:nvCxnSpPr>
        <p:spPr>
          <a:xfrm flipV="1">
            <a:off x="3241964" y="2912710"/>
            <a:ext cx="810491" cy="138756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198D868B-CF6F-8D9D-0298-3184963F507A}"/>
              </a:ext>
            </a:extLst>
          </p:cNvPr>
          <p:cNvCxnSpPr>
            <a:cxnSpLocks/>
          </p:cNvCxnSpPr>
          <p:nvPr/>
        </p:nvCxnSpPr>
        <p:spPr>
          <a:xfrm>
            <a:off x="7526761" y="2912710"/>
            <a:ext cx="1807696" cy="305010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4D81B57B-AEE8-2E1A-3CE5-49675C5DA966}"/>
              </a:ext>
            </a:extLst>
          </p:cNvPr>
          <p:cNvCxnSpPr>
            <a:cxnSpLocks/>
          </p:cNvCxnSpPr>
          <p:nvPr/>
        </p:nvCxnSpPr>
        <p:spPr>
          <a:xfrm rot="5400000">
            <a:off x="5467703" y="2245211"/>
            <a:ext cx="314855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FDADBD1-F7D0-0029-DBEC-2190FFD74BFF}"/>
              </a:ext>
            </a:extLst>
          </p:cNvPr>
          <p:cNvSpPr/>
          <p:nvPr/>
        </p:nvSpPr>
        <p:spPr>
          <a:xfrm>
            <a:off x="9555069" y="2309079"/>
            <a:ext cx="2124698" cy="21444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AA6F9-DE4B-0014-1A63-254804015ACD}"/>
              </a:ext>
            </a:extLst>
          </p:cNvPr>
          <p:cNvSpPr/>
          <p:nvPr/>
        </p:nvSpPr>
        <p:spPr>
          <a:xfrm>
            <a:off x="9662565" y="3173542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C4CF6BF2-DA4F-3918-AD14-222609F57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734" y="2405386"/>
            <a:ext cx="400438" cy="4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3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5F910-9278-2CB2-93AA-2FDD67FA2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94E3C6D-1FB0-AF8B-FB69-FE8BD904875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5723B6D-9091-5015-A91A-605EF6A004DA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683E53F-F038-4EDA-94DE-379DC18CD59E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C112C5-9432-6C59-3F49-79418FA94305}"/>
              </a:ext>
            </a:extLst>
          </p:cNvPr>
          <p:cNvSpPr/>
          <p:nvPr/>
        </p:nvSpPr>
        <p:spPr>
          <a:xfrm>
            <a:off x="10887" y="-4741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09A77778-6195-3CE6-3E08-8E359D85D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46922895-B564-B0DF-8047-CB81FBCA2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B53D110A-BF10-F4C7-829F-6AC91DCDD1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C358F2E-E8A1-D044-9885-AA1B4F74C233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427AA36-56F5-75A3-2C64-924D179C0B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Graphic 12" descr="Chat outline">
            <a:extLst>
              <a:ext uri="{FF2B5EF4-FFF2-40B4-BE49-F238E27FC236}">
                <a16:creationId xmlns:a16="http://schemas.microsoft.com/office/drawing/2014/main" id="{75D6DAC7-20C8-C824-5609-2C57384FB4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2450" y="2370874"/>
            <a:ext cx="527070" cy="527070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532E659-D617-409E-C6D8-B2D32E9E30FF}"/>
              </a:ext>
            </a:extLst>
          </p:cNvPr>
          <p:cNvSpPr/>
          <p:nvPr/>
        </p:nvSpPr>
        <p:spPr>
          <a:xfrm>
            <a:off x="2614808" y="3417330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86265A-877C-6F40-A919-A60A409DC96A}"/>
              </a:ext>
            </a:extLst>
          </p:cNvPr>
          <p:cNvSpPr txBox="1"/>
          <p:nvPr/>
        </p:nvSpPr>
        <p:spPr>
          <a:xfrm>
            <a:off x="4134489" y="3417330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85FAA0E-438F-6F0F-B90C-6BC79D5BF5F4}"/>
              </a:ext>
            </a:extLst>
          </p:cNvPr>
          <p:cNvSpPr/>
          <p:nvPr/>
        </p:nvSpPr>
        <p:spPr>
          <a:xfrm>
            <a:off x="2603924" y="4288187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5A48BB-2428-E15C-7AA4-BDFA60B05A75}"/>
              </a:ext>
            </a:extLst>
          </p:cNvPr>
          <p:cNvSpPr txBox="1"/>
          <p:nvPr/>
        </p:nvSpPr>
        <p:spPr>
          <a:xfrm>
            <a:off x="4123605" y="4288187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BC6CDE8-89FE-5639-2329-D2B2A6250333}"/>
              </a:ext>
            </a:extLst>
          </p:cNvPr>
          <p:cNvSpPr/>
          <p:nvPr/>
        </p:nvSpPr>
        <p:spPr>
          <a:xfrm>
            <a:off x="2603923" y="3863642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662805-EF6C-091C-C779-AAD8F6F04554}"/>
              </a:ext>
            </a:extLst>
          </p:cNvPr>
          <p:cNvSpPr txBox="1"/>
          <p:nvPr/>
        </p:nvSpPr>
        <p:spPr>
          <a:xfrm>
            <a:off x="4123604" y="3863642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0AE58-80A5-E32D-E57B-7FF006C6986B}"/>
              </a:ext>
            </a:extLst>
          </p:cNvPr>
          <p:cNvSpPr txBox="1"/>
          <p:nvPr/>
        </p:nvSpPr>
        <p:spPr>
          <a:xfrm>
            <a:off x="1426030" y="736469"/>
            <a:ext cx="4238326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 (golden dataset)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56524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C199-25A5-4B73-2E74-E6F0D4A75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EAEE91C-6730-12FF-CB66-FB33E5DA6508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474511B-656B-1586-4F80-8944FFD5A55D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FF9CCB5-23C2-6181-A7C4-30DD15B8D9A3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B52934-6CA0-819D-8140-EA157AA9840B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A2C5AE06-AF26-1722-3D73-26FBB2A8B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9569642-D67D-8A60-5A08-F9E171837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3FB4FFF4-8B08-31CF-E833-12AA1E569E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8C0D892-97E7-034D-EC52-BFF0951E2A42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E4E4531-5F5A-14D3-D590-811548679E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DE108-E1DB-15F0-A33C-9E4D665C6FCB}"/>
              </a:ext>
            </a:extLst>
          </p:cNvPr>
          <p:cNvSpPr txBox="1"/>
          <p:nvPr/>
        </p:nvSpPr>
        <p:spPr>
          <a:xfrm>
            <a:off x="159603" y="1097408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010431-A604-FAEC-9CD9-B80161D8DBA4}"/>
              </a:ext>
            </a:extLst>
          </p:cNvPr>
          <p:cNvSpPr txBox="1"/>
          <p:nvPr/>
        </p:nvSpPr>
        <p:spPr>
          <a:xfrm>
            <a:off x="9019821" y="1128336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User Feedback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42D3E6-2BF7-5934-054D-306809D9F472}"/>
              </a:ext>
            </a:extLst>
          </p:cNvPr>
          <p:cNvSpPr txBox="1"/>
          <p:nvPr/>
        </p:nvSpPr>
        <p:spPr>
          <a:xfrm>
            <a:off x="4403695" y="1084704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Heuristics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466B5A-4CFF-950B-990F-7F62F577E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9821" y="2321538"/>
            <a:ext cx="2847545" cy="43921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8AFEB8-E284-6A1C-A0BA-16696E30B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9821" y="1651556"/>
            <a:ext cx="1543265" cy="6477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23F7CB-B7C9-E67D-D42A-33E9D6934CDC}"/>
              </a:ext>
            </a:extLst>
          </p:cNvPr>
          <p:cNvSpPr txBox="1"/>
          <p:nvPr/>
        </p:nvSpPr>
        <p:spPr>
          <a:xfrm>
            <a:off x="4405029" y="1620628"/>
            <a:ext cx="3692687" cy="123110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&gt; Rule based checks for quality</a:t>
            </a:r>
          </a:p>
          <a:p>
            <a:r>
              <a:rPr lang="en-US" sz="2000" dirty="0">
                <a:solidFill>
                  <a:schemeClr val="bg1"/>
                </a:solidFill>
              </a:rPr>
              <a:t>&gt; Ex Status can be Open/Pending/Re-Issue/Closed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2DD929-7DFA-0C5B-D15B-D3D551DB8940}"/>
              </a:ext>
            </a:extLst>
          </p:cNvPr>
          <p:cNvSpPr txBox="1"/>
          <p:nvPr/>
        </p:nvSpPr>
        <p:spPr>
          <a:xfrm>
            <a:off x="159603" y="1651556"/>
            <a:ext cx="3692687" cy="61555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Another AI Model scores outputs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0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29CDF-2AC1-C5D7-5A24-896858DBA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2DDC5-9231-80C8-D24E-AB314F8C471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85B3730-90A4-8CFB-8B5C-8ABE0FAB6766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F0071D7-7C7C-9028-2959-878C5D22B39A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7A588-45FB-0D9B-EB1F-BD8167A7A1F8}"/>
              </a:ext>
            </a:extLst>
          </p:cNvPr>
          <p:cNvSpPr/>
          <p:nvPr/>
        </p:nvSpPr>
        <p:spPr>
          <a:xfrm>
            <a:off x="21773" y="29978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95CAE77F-519A-9026-64F4-0D62AFD8C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77A1ED7E-7B34-1521-AADF-0FB3C78FE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7D233F0B-CD03-C4D7-6E14-34C11806CA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6DFFCCA-BED5-3B52-6726-7D4E41B1AEFB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8814E8B-E71F-8D5C-3283-B0B301C1A9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84BEF8-7046-DC1E-33D0-B2B3CFA70FC5}"/>
              </a:ext>
            </a:extLst>
          </p:cNvPr>
          <p:cNvSpPr/>
          <p:nvPr/>
        </p:nvSpPr>
        <p:spPr>
          <a:xfrm>
            <a:off x="709814" y="2383189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07A0E3-B5EE-A03E-248A-58C52AE08CCD}"/>
              </a:ext>
            </a:extLst>
          </p:cNvPr>
          <p:cNvSpPr txBox="1"/>
          <p:nvPr/>
        </p:nvSpPr>
        <p:spPr>
          <a:xfrm>
            <a:off x="2229495" y="2383189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F49EEC8-2A07-BD6D-CBEF-B2ED2761E93E}"/>
              </a:ext>
            </a:extLst>
          </p:cNvPr>
          <p:cNvSpPr/>
          <p:nvPr/>
        </p:nvSpPr>
        <p:spPr>
          <a:xfrm>
            <a:off x="698930" y="3254046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E18358-CDBD-9779-4C56-160CBCBBB22B}"/>
              </a:ext>
            </a:extLst>
          </p:cNvPr>
          <p:cNvSpPr txBox="1"/>
          <p:nvPr/>
        </p:nvSpPr>
        <p:spPr>
          <a:xfrm>
            <a:off x="2218611" y="3254046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A43F1D8-F073-0338-4344-D40E137853B5}"/>
              </a:ext>
            </a:extLst>
          </p:cNvPr>
          <p:cNvSpPr/>
          <p:nvPr/>
        </p:nvSpPr>
        <p:spPr>
          <a:xfrm>
            <a:off x="698929" y="2829501"/>
            <a:ext cx="1519683" cy="349128"/>
          </a:xfrm>
          <a:prstGeom prst="roundRect">
            <a:avLst/>
          </a:prstGeom>
          <a:noFill/>
          <a:ln w="19050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900" dirty="0">
              <a:solidFill>
                <a:srgbClr val="4F22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7CA3AA-DAB9-C687-49F5-1D4A9F3ACAA7}"/>
              </a:ext>
            </a:extLst>
          </p:cNvPr>
          <p:cNvSpPr txBox="1"/>
          <p:nvPr/>
        </p:nvSpPr>
        <p:spPr>
          <a:xfrm>
            <a:off x="2218610" y="2829501"/>
            <a:ext cx="1859751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Expected Output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2B58F8-D4C6-619B-1A4C-0A09A80EC291}"/>
              </a:ext>
            </a:extLst>
          </p:cNvPr>
          <p:cNvSpPr txBox="1"/>
          <p:nvPr/>
        </p:nvSpPr>
        <p:spPr>
          <a:xfrm>
            <a:off x="2109755" y="4451476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CC33B-8DCE-BF30-DB31-DF9C2FF83398}"/>
              </a:ext>
            </a:extLst>
          </p:cNvPr>
          <p:cNvSpPr txBox="1"/>
          <p:nvPr/>
        </p:nvSpPr>
        <p:spPr>
          <a:xfrm>
            <a:off x="2098868" y="4930449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F1C29F-A075-298E-7337-64291827D8F4}"/>
              </a:ext>
            </a:extLst>
          </p:cNvPr>
          <p:cNvSpPr txBox="1"/>
          <p:nvPr/>
        </p:nvSpPr>
        <p:spPr>
          <a:xfrm>
            <a:off x="2120641" y="5387649"/>
            <a:ext cx="1859751" cy="369332"/>
          </a:xfrm>
          <a:prstGeom prst="rect">
            <a:avLst/>
          </a:prstGeom>
          <a:solidFill>
            <a:srgbClr val="FFE7FF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Agent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88EDC3-282B-96EE-8CEC-A30B06F12409}"/>
              </a:ext>
            </a:extLst>
          </p:cNvPr>
          <p:cNvSpPr txBox="1"/>
          <p:nvPr/>
        </p:nvSpPr>
        <p:spPr>
          <a:xfrm>
            <a:off x="5319427" y="3775292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106C7-01E4-5E62-9889-9E2B694C36A1}"/>
              </a:ext>
            </a:extLst>
          </p:cNvPr>
          <p:cNvSpPr/>
          <p:nvPr/>
        </p:nvSpPr>
        <p:spPr>
          <a:xfrm>
            <a:off x="9696583" y="2907794"/>
            <a:ext cx="2124698" cy="21444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3DE164-BD97-133A-81DE-1ED199C3D2E8}"/>
              </a:ext>
            </a:extLst>
          </p:cNvPr>
          <p:cNvSpPr/>
          <p:nvPr/>
        </p:nvSpPr>
        <p:spPr>
          <a:xfrm>
            <a:off x="9804079" y="3772257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42EC814D-AA3F-A4C9-9CC4-481AC89872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5248" y="3004101"/>
            <a:ext cx="400438" cy="400438"/>
          </a:xfrm>
          <a:prstGeom prst="rect">
            <a:avLst/>
          </a:prstGeom>
        </p:spPr>
      </p:pic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AA857232-EC1C-EAA1-C540-3CE04625DA7D}"/>
              </a:ext>
            </a:extLst>
          </p:cNvPr>
          <p:cNvCxnSpPr/>
          <p:nvPr/>
        </p:nvCxnSpPr>
        <p:spPr>
          <a:xfrm rot="16200000" flipH="1">
            <a:off x="4176566" y="2968023"/>
            <a:ext cx="958658" cy="881743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2881B13F-11F7-35A6-C4F5-FDACF8EA0B89}"/>
              </a:ext>
            </a:extLst>
          </p:cNvPr>
          <p:cNvCxnSpPr>
            <a:cxnSpLocks/>
          </p:cNvCxnSpPr>
          <p:nvPr/>
        </p:nvCxnSpPr>
        <p:spPr>
          <a:xfrm flipV="1">
            <a:off x="4201889" y="4180114"/>
            <a:ext cx="990597" cy="946895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2C6D31D-C660-5BFC-6271-DF0C8BF25560}"/>
              </a:ext>
            </a:extLst>
          </p:cNvPr>
          <p:cNvCxnSpPr/>
          <p:nvPr/>
        </p:nvCxnSpPr>
        <p:spPr>
          <a:xfrm>
            <a:off x="8327571" y="4054762"/>
            <a:ext cx="100148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27ADC14-A170-0D85-9DFF-B1653DA16766}"/>
              </a:ext>
            </a:extLst>
          </p:cNvPr>
          <p:cNvSpPr txBox="1"/>
          <p:nvPr/>
        </p:nvSpPr>
        <p:spPr>
          <a:xfrm>
            <a:off x="9912" y="522054"/>
            <a:ext cx="12172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LLM-as-a-Judge uses a smarter AI to grade another AI’s answers based on rules you care about. It gives quick, consistent scores for things like relevance, accuracy, clarity, and custom scores you care about</a:t>
            </a:r>
            <a:r>
              <a:rPr lang="en-US" dirty="0">
                <a:solidFill>
                  <a:srgbClr val="660066"/>
                </a:solidFill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CC7E8-00F7-A76E-CBD4-8EFEF07F1E0B}"/>
              </a:ext>
            </a:extLst>
          </p:cNvPr>
          <p:cNvSpPr txBox="1"/>
          <p:nvPr/>
        </p:nvSpPr>
        <p:spPr>
          <a:xfrm>
            <a:off x="0" y="18818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LLM as a Judge </a:t>
            </a:r>
          </a:p>
        </p:txBody>
      </p:sp>
    </p:spTree>
    <p:extLst>
      <p:ext uri="{BB962C8B-B14F-4D97-AF65-F5344CB8AC3E}">
        <p14:creationId xmlns:p14="http://schemas.microsoft.com/office/powerpoint/2010/main" val="77686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EAD4E-43F9-7FB7-77BA-E62EE382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17B65F0-A329-705A-32C4-F6D3C82FCADD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E074A98-0BE4-7A4F-9DCF-912DCC156AC3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98C9EB6-7C14-B28B-826F-BEA9154823E5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1446B8-6C06-4D66-909A-BE7D46D2CB8D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2449956A-94FB-7A60-DD3D-631C76AE1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834A5239-0A4C-2A9E-DA3E-DFBB02DF6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5CFEDCDB-BDFB-1BCB-ED93-43918CC984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886B05B-6D47-DFD4-540A-524E317499B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F08D2EC-123E-C380-1032-CE35D15E6B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F2273-1C6D-E9D3-BA5F-A39B9D052AFF}"/>
              </a:ext>
            </a:extLst>
          </p:cNvPr>
          <p:cNvSpPr txBox="1"/>
          <p:nvPr/>
        </p:nvSpPr>
        <p:spPr>
          <a:xfrm>
            <a:off x="503768" y="224270"/>
            <a:ext cx="2677607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Heuristics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44119-4009-332B-08DD-7244847ACF9B}"/>
              </a:ext>
            </a:extLst>
          </p:cNvPr>
          <p:cNvSpPr txBox="1"/>
          <p:nvPr/>
        </p:nvSpPr>
        <p:spPr>
          <a:xfrm>
            <a:off x="2862942" y="921326"/>
            <a:ext cx="9176657" cy="48320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Keyword match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Missing key terms: </a:t>
            </a:r>
            <a:r>
              <a:rPr lang="en-US" sz="2800" i="1" dirty="0">
                <a:solidFill>
                  <a:schemeClr val="bg1"/>
                </a:solidFill>
              </a:rPr>
              <a:t>customer name, </a:t>
            </a:r>
            <a:r>
              <a:rPr lang="en-US" sz="2800" dirty="0">
                <a:solidFill>
                  <a:schemeClr val="bg1"/>
                </a:solidFill>
              </a:rPr>
              <a:t> or </a:t>
            </a:r>
            <a:r>
              <a:rPr lang="en-US" sz="2800" i="1" dirty="0">
                <a:solidFill>
                  <a:schemeClr val="bg1"/>
                </a:solidFill>
              </a:rPr>
              <a:t>issue type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Length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Is response too long or short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Format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Is output structure correct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Completeness rule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Are all required fields (like status, reason, action) filled 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Status logic check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If issue is </a:t>
            </a:r>
            <a:r>
              <a:rPr lang="en-US" sz="2800" i="1" dirty="0">
                <a:solidFill>
                  <a:schemeClr val="bg1"/>
                </a:solidFill>
              </a:rPr>
              <a:t>Closed</a:t>
            </a:r>
            <a:r>
              <a:rPr lang="en-US" sz="2800" dirty="0">
                <a:solidFill>
                  <a:schemeClr val="bg1"/>
                </a:solidFill>
              </a:rPr>
              <a:t>, no </a:t>
            </a:r>
            <a:r>
              <a:rPr lang="en-US" sz="2800" i="1" dirty="0">
                <a:solidFill>
                  <a:schemeClr val="bg1"/>
                </a:solidFill>
              </a:rPr>
              <a:t>Next Steps</a:t>
            </a:r>
            <a:r>
              <a:rPr lang="en-US" sz="2800" dirty="0">
                <a:solidFill>
                  <a:schemeClr val="bg1"/>
                </a:solidFill>
              </a:rPr>
              <a:t> should remain open.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77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362C2-DE21-1D30-1F63-E666A4239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0713D71-BBAD-A370-A3BB-D9440E640DEE}"/>
              </a:ext>
            </a:extLst>
          </p:cNvPr>
          <p:cNvSpPr txBox="1"/>
          <p:nvPr/>
        </p:nvSpPr>
        <p:spPr>
          <a:xfrm>
            <a:off x="4191280" y="2466898"/>
            <a:ext cx="3196656" cy="98488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AI System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(AI Agent  , LLM App or RAG Agent) </a:t>
            </a:r>
          </a:p>
          <a:p>
            <a:pPr algn="ctr"/>
            <a:endParaRPr lang="en-US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B5D0B3-7CA6-5A75-145E-5CD077422C89}"/>
              </a:ext>
            </a:extLst>
          </p:cNvPr>
          <p:cNvSpPr txBox="1"/>
          <p:nvPr/>
        </p:nvSpPr>
        <p:spPr>
          <a:xfrm>
            <a:off x="141515" y="2401981"/>
            <a:ext cx="2864920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Ground truth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Synthetic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Audit logs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User feedback (for continuous improvement)  </a:t>
            </a:r>
          </a:p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AE2034-08AA-9478-D2A5-0458002DEEC7}"/>
              </a:ext>
            </a:extLst>
          </p:cNvPr>
          <p:cNvSpPr txBox="1"/>
          <p:nvPr/>
        </p:nvSpPr>
        <p:spPr>
          <a:xfrm>
            <a:off x="4191280" y="730864"/>
            <a:ext cx="3196656" cy="13542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0">
            <a:solidFill>
              <a:srgbClr val="FFB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Evaluation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Human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LLM as a Judge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Heuristics </a:t>
            </a: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ECCEAA53-34FC-A7D2-AFD6-80AF16F3847A}"/>
              </a:ext>
            </a:extLst>
          </p:cNvPr>
          <p:cNvCxnSpPr>
            <a:cxnSpLocks/>
          </p:cNvCxnSpPr>
          <p:nvPr/>
        </p:nvCxnSpPr>
        <p:spPr>
          <a:xfrm flipV="1">
            <a:off x="3241964" y="2912710"/>
            <a:ext cx="810491" cy="138756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DFC300C8-D3D5-EB28-C30F-0AB74B5BD1EF}"/>
              </a:ext>
            </a:extLst>
          </p:cNvPr>
          <p:cNvCxnSpPr>
            <a:cxnSpLocks/>
          </p:cNvCxnSpPr>
          <p:nvPr/>
        </p:nvCxnSpPr>
        <p:spPr>
          <a:xfrm>
            <a:off x="7526761" y="2912710"/>
            <a:ext cx="1807696" cy="305010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BA765C41-3D3A-B24E-1E22-D607450CDE07}"/>
              </a:ext>
            </a:extLst>
          </p:cNvPr>
          <p:cNvCxnSpPr>
            <a:cxnSpLocks/>
          </p:cNvCxnSpPr>
          <p:nvPr/>
        </p:nvCxnSpPr>
        <p:spPr>
          <a:xfrm rot="5400000">
            <a:off x="5467703" y="2245211"/>
            <a:ext cx="314855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7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ECBD886-2177-3776-254B-BE61695E1CEC}"/>
              </a:ext>
            </a:extLst>
          </p:cNvPr>
          <p:cNvSpPr/>
          <p:nvPr/>
        </p:nvSpPr>
        <p:spPr>
          <a:xfrm>
            <a:off x="9555069" y="2309079"/>
            <a:ext cx="2124698" cy="21444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rgbClr val="FFE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Eval Scores</a:t>
            </a: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600" b="1" dirty="0">
              <a:solidFill>
                <a:srgbClr val="660033"/>
              </a:solidFill>
            </a:endParaRPr>
          </a:p>
          <a:p>
            <a:pPr algn="ctr"/>
            <a:endParaRPr lang="en-US" sz="1200" dirty="0">
              <a:solidFill>
                <a:srgbClr val="660033"/>
              </a:solidFill>
            </a:endParaRP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82CA61-8C9E-8B06-ED65-2DD7880B7686}"/>
              </a:ext>
            </a:extLst>
          </p:cNvPr>
          <p:cNvSpPr/>
          <p:nvPr/>
        </p:nvSpPr>
        <p:spPr>
          <a:xfrm>
            <a:off x="9662565" y="3173542"/>
            <a:ext cx="1909705" cy="1164056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</a:rPr>
              <a:t>Relevance, Accuracy, Coherence, Fluency or custom score </a:t>
            </a:r>
          </a:p>
          <a:p>
            <a:pPr algn="ctr"/>
            <a:endParaRPr lang="en-US" sz="1600" dirty="0">
              <a:solidFill>
                <a:srgbClr val="660033"/>
              </a:solidFill>
            </a:endParaRPr>
          </a:p>
        </p:txBody>
      </p:sp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D8A90495-ED10-875F-6B7A-4702511BF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734" y="2405386"/>
            <a:ext cx="400438" cy="4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85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4CC5E-D6E7-241A-BA41-1E62BDB2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55B4AAB-22CA-5548-EA60-AEC52A9E44F6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D9EC30-5B57-7B8D-44F8-264577C374FC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0818BD4-4581-D7FB-5BC7-B0D94AB6C5C6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D32B45-1BE1-504A-623D-CC8DDA652151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F2ED5F7C-6654-C9C8-04C0-C2DB22C18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2F6823E2-2F11-9D26-D63E-FCE552D66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4B9C5EA-7AD6-2DDB-1332-CA12126919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F07B48B-B381-BBE5-BC90-B696910FF925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8FA4D6C-3E41-62CE-102A-0053E72C99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FE486-6A8A-085A-07FF-04F646809C00}"/>
              </a:ext>
            </a:extLst>
          </p:cNvPr>
          <p:cNvSpPr txBox="1"/>
          <p:nvPr/>
        </p:nvSpPr>
        <p:spPr>
          <a:xfrm>
            <a:off x="503768" y="224270"/>
            <a:ext cx="5309203" cy="52322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60066"/>
                </a:solidFill>
              </a:rPr>
              <a:t>Human Evaluation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01EC4B-9D7D-64B6-3CD8-8F666361A161}"/>
              </a:ext>
            </a:extLst>
          </p:cNvPr>
          <p:cNvSpPr txBox="1"/>
          <p:nvPr/>
        </p:nvSpPr>
        <p:spPr>
          <a:xfrm>
            <a:off x="2590800" y="1846612"/>
            <a:ext cx="9448800" cy="267765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Typically used in early stages </a:t>
            </a:r>
            <a:r>
              <a:rPr lang="en-US" sz="2800" dirty="0">
                <a:solidFill>
                  <a:schemeClr val="bg1"/>
                </a:solidFill>
              </a:rPr>
              <a:t>to set benchmarks and guide automated evaluation setup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Humans manually review outputs  </a:t>
            </a:r>
            <a:r>
              <a:rPr lang="en-US" sz="2800" dirty="0">
                <a:solidFill>
                  <a:schemeClr val="bg1"/>
                </a:solidFill>
              </a:rPr>
              <a:t>for correctness, clarity, and relevance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79FF"/>
                </a:solidFill>
              </a:rPr>
              <a:t>Useful when judgment or nuance is needed 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   (e.g., tone, empathy, reasoning quality)</a:t>
            </a:r>
          </a:p>
        </p:txBody>
      </p:sp>
    </p:spTree>
    <p:extLst>
      <p:ext uri="{BB962C8B-B14F-4D97-AF65-F5344CB8AC3E}">
        <p14:creationId xmlns:p14="http://schemas.microsoft.com/office/powerpoint/2010/main" val="2651541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8578F-7C3D-3D2C-6CB5-BA456FFF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1C727F64-4C6F-2F0B-F052-FF16B782E85F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51B2E6C-2D17-2DA5-87A7-86306BF83AC4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E5A8868-40AB-A6DB-312A-0529F93DAEA0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3B2864-96D9-F664-5892-0CDD90CEA2D8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53A2BC44-1036-7837-E56E-1ABD1FE91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03961C2-453A-D8EA-85E8-26E0432A9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9617EAE1-5953-7F55-6305-CB32824B92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2474FE48-0EE8-53A2-F573-75685008E3FF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31EE405-2380-F81D-C110-9A70761FCE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69FA43-F3EF-F249-FDEF-68C3281E6C66}"/>
              </a:ext>
            </a:extLst>
          </p:cNvPr>
          <p:cNvSpPr txBox="1"/>
          <p:nvPr/>
        </p:nvSpPr>
        <p:spPr>
          <a:xfrm>
            <a:off x="681999" y="654267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Run </a:t>
            </a:r>
            <a:r>
              <a:rPr lang="en-US" sz="4000" dirty="0">
                <a:solidFill>
                  <a:srgbClr val="FF79FF"/>
                </a:solidFill>
              </a:rPr>
              <a:t>evaluations</a:t>
            </a:r>
            <a:r>
              <a:rPr lang="en-US" sz="4000" dirty="0">
                <a:solidFill>
                  <a:schemeClr val="bg1"/>
                </a:solidFill>
              </a:rPr>
              <a:t>, make changes to your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AI Agents to meet your expectations.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5F647644-2120-7C14-111F-FAA5FF93C012}"/>
              </a:ext>
            </a:extLst>
          </p:cNvPr>
          <p:cNvCxnSpPr/>
          <p:nvPr/>
        </p:nvCxnSpPr>
        <p:spPr>
          <a:xfrm rot="16200000" flipH="1">
            <a:off x="5571828" y="2151373"/>
            <a:ext cx="794657" cy="609600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1A6D05-7D92-007B-0B59-528364E50F1F}"/>
              </a:ext>
            </a:extLst>
          </p:cNvPr>
          <p:cNvSpPr txBox="1"/>
          <p:nvPr/>
        </p:nvSpPr>
        <p:spPr>
          <a:xfrm>
            <a:off x="3782786" y="2853502"/>
            <a:ext cx="4931228" cy="23083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Refine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Tune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Improve grounding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Experiment with different LLMs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Adjust function or tool calls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Fine-tune </a:t>
            </a:r>
          </a:p>
        </p:txBody>
      </p:sp>
    </p:spTree>
    <p:extLst>
      <p:ext uri="{BB962C8B-B14F-4D97-AF65-F5344CB8AC3E}">
        <p14:creationId xmlns:p14="http://schemas.microsoft.com/office/powerpoint/2010/main" val="327722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87A5C-273F-8A62-AE00-5D70E28B0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D1604D3-9F7C-C0BA-45F0-D4685C620C5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902E1703-3D15-55BB-833D-7C9EA8BCA0F8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158C02B-480A-0589-B03A-66CED8851D72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8BA08-6FD7-6F98-72D7-94D8623077A0}"/>
              </a:ext>
            </a:extLst>
          </p:cNvPr>
          <p:cNvSpPr/>
          <p:nvPr/>
        </p:nvSpPr>
        <p:spPr>
          <a:xfrm>
            <a:off x="1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 dirty="0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42629AB2-57BA-3ED4-AC98-D369D1CB2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A5ACB1B2-A931-8E69-63FC-220382F7E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B1E9C2EF-09FA-E7CB-785D-ECE652EBB9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D5FAA4A-38BF-CEF8-591F-7A79356966BE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8695E56-116D-28F9-954F-AE4A1B4CBC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F98404-4AEA-3FC7-CF03-EE9F95D881DF}"/>
              </a:ext>
            </a:extLst>
          </p:cNvPr>
          <p:cNvSpPr txBox="1"/>
          <p:nvPr/>
        </p:nvSpPr>
        <p:spPr>
          <a:xfrm>
            <a:off x="681999" y="654267"/>
            <a:ext cx="9889954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79FF"/>
                </a:solidFill>
              </a:rPr>
              <a:t>Observability</a:t>
            </a:r>
            <a:r>
              <a:rPr lang="en-US" sz="4000" dirty="0">
                <a:solidFill>
                  <a:schemeClr val="bg1"/>
                </a:solidFill>
              </a:rPr>
              <a:t>: Monitor &amp; understanding how your AI Agent behaves in real time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F82343ED-FBF5-B2AD-EC99-B9750D681B95}"/>
              </a:ext>
            </a:extLst>
          </p:cNvPr>
          <p:cNvCxnSpPr/>
          <p:nvPr/>
        </p:nvCxnSpPr>
        <p:spPr>
          <a:xfrm rot="16200000" flipH="1">
            <a:off x="4657428" y="2304342"/>
            <a:ext cx="794657" cy="609600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75AC56B7-3D4E-7B58-A49B-97FBAD542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170" y="2896810"/>
            <a:ext cx="887935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Track metrics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latency, accuracy, failure rates.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Log interactions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prompts, responses, tool calls.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Monitor drift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detect changes in quality over time.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Visualize trends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use dashboards for quick insights.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Enable alerts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— catch anomalies or performance drops early.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79FF"/>
                </a:solidFill>
                <a:effectLst/>
                <a:latin typeface="Arial" panose="020B0604020202020204" pitchFamily="34" charset="0"/>
              </a:rPr>
              <a:t>Continuously optimize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79FF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— use insights to refine prompts, models,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data</a:t>
            </a:r>
          </a:p>
        </p:txBody>
      </p:sp>
    </p:spTree>
    <p:extLst>
      <p:ext uri="{BB962C8B-B14F-4D97-AF65-F5344CB8AC3E}">
        <p14:creationId xmlns:p14="http://schemas.microsoft.com/office/powerpoint/2010/main" val="2883965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2E5BD-D70E-5DFB-26A4-69BF069FA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EF1A3120-6334-68B9-E069-C84EDC8FDB17}"/>
              </a:ext>
            </a:extLst>
          </p:cNvPr>
          <p:cNvSpPr/>
          <p:nvPr/>
        </p:nvSpPr>
        <p:spPr>
          <a:xfrm rot="2484305">
            <a:off x="6597801" y="2562845"/>
            <a:ext cx="1379371" cy="7334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A60DF50-A3DF-91F6-1B90-120F80E2FEBD}"/>
              </a:ext>
            </a:extLst>
          </p:cNvPr>
          <p:cNvSpPr/>
          <p:nvPr/>
        </p:nvSpPr>
        <p:spPr>
          <a:xfrm rot="2484305">
            <a:off x="672392" y="3487887"/>
            <a:ext cx="1379371" cy="73344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229D9C4-7D8F-F709-6C7E-97FD539B47A8}"/>
              </a:ext>
            </a:extLst>
          </p:cNvPr>
          <p:cNvSpPr/>
          <p:nvPr/>
        </p:nvSpPr>
        <p:spPr>
          <a:xfrm>
            <a:off x="1488009" y="38801"/>
            <a:ext cx="709127" cy="486997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554FF7-3ECB-6A94-B513-EDEB49F5A039}"/>
              </a:ext>
            </a:extLst>
          </p:cNvPr>
          <p:cNvSpPr/>
          <p:nvPr/>
        </p:nvSpPr>
        <p:spPr>
          <a:xfrm>
            <a:off x="0" y="-8823"/>
            <a:ext cx="12191999" cy="6828022"/>
          </a:xfrm>
          <a:prstGeom prst="rect">
            <a:avLst/>
          </a:prstGeom>
          <a:pattFill prst="pct75">
            <a:fgClr>
              <a:schemeClr val="tx1"/>
            </a:fgClr>
            <a:bgClr>
              <a:schemeClr val="tx1">
                <a:lumMod val="75000"/>
                <a:lumOff val="2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0" b="1">
              <a:solidFill>
                <a:srgbClr val="FFC3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0" b="1" dirty="0">
              <a:solidFill>
                <a:srgbClr val="FFD3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Continuous Improvement with solid fill">
            <a:extLst>
              <a:ext uri="{FF2B5EF4-FFF2-40B4-BE49-F238E27FC236}">
                <a16:creationId xmlns:a16="http://schemas.microsoft.com/office/drawing/2014/main" id="{6EB51D73-9D9A-E236-D29E-912277184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538" y="6057658"/>
            <a:ext cx="451921" cy="451921"/>
          </a:xfrm>
          <a:prstGeom prst="rect">
            <a:avLst/>
          </a:prstGeom>
        </p:spPr>
      </p:pic>
      <p:pic>
        <p:nvPicPr>
          <p:cNvPr id="2" name="Graphic 1" descr="Shield Tick with solid fill">
            <a:extLst>
              <a:ext uri="{FF2B5EF4-FFF2-40B4-BE49-F238E27FC236}">
                <a16:creationId xmlns:a16="http://schemas.microsoft.com/office/drawing/2014/main" id="{B1692EF1-B9EB-CAA7-A8B2-E15A132C3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999" y="6141176"/>
            <a:ext cx="572539" cy="572539"/>
          </a:xfrm>
          <a:prstGeom prst="rect">
            <a:avLst/>
          </a:prstGeom>
        </p:spPr>
      </p:pic>
      <p:sp>
        <p:nvSpPr>
          <p:cNvPr id="20" name="AutoShape 4" descr="OpenAI Unveils New Logo with Updated Colour Scheme and Typeface">
            <a:extLst>
              <a:ext uri="{FF2B5EF4-FFF2-40B4-BE49-F238E27FC236}">
                <a16:creationId xmlns:a16="http://schemas.microsoft.com/office/drawing/2014/main" id="{11FB077E-D1AD-B818-457E-F4300049FE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DA5833F-5060-B0BC-A3AA-7D3552CB62AC}"/>
              </a:ext>
            </a:extLst>
          </p:cNvPr>
          <p:cNvSpPr/>
          <p:nvPr/>
        </p:nvSpPr>
        <p:spPr>
          <a:xfrm rot="2484305">
            <a:off x="11280841" y="15976"/>
            <a:ext cx="1080880" cy="532643"/>
          </a:xfrm>
          <a:prstGeom prst="triangle">
            <a:avLst>
              <a:gd name="adj" fmla="val 689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CFA9722-75C1-7CE7-631E-7554E0546F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BD480A-7941-967F-8B7B-F1C81117C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398" y="413735"/>
            <a:ext cx="9802593" cy="5658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987E48-C238-C1AC-675D-EC7DA5A94644}"/>
              </a:ext>
            </a:extLst>
          </p:cNvPr>
          <p:cNvSpPr txBox="1"/>
          <p:nvPr/>
        </p:nvSpPr>
        <p:spPr>
          <a:xfrm>
            <a:off x="2197136" y="6283618"/>
            <a:ext cx="569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https://www.youtube.com/watch?v=ZR6YEL5k7CY&amp;t=928s</a:t>
            </a:r>
          </a:p>
        </p:txBody>
      </p:sp>
    </p:spTree>
    <p:extLst>
      <p:ext uri="{BB962C8B-B14F-4D97-AF65-F5344CB8AC3E}">
        <p14:creationId xmlns:p14="http://schemas.microsoft.com/office/powerpoint/2010/main" val="2595678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2CE13-2F14-D178-0ECA-924AB885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 descr="Layers Design with solid fill">
            <a:extLst>
              <a:ext uri="{FF2B5EF4-FFF2-40B4-BE49-F238E27FC236}">
                <a16:creationId xmlns:a16="http://schemas.microsoft.com/office/drawing/2014/main" id="{079DB388-FF1B-E126-3416-15E07ED83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3107" y="-20840"/>
            <a:ext cx="532318" cy="532318"/>
          </a:xfrm>
          <a:prstGeom prst="rect">
            <a:avLst/>
          </a:prstGeom>
        </p:spPr>
      </p:pic>
      <p:pic>
        <p:nvPicPr>
          <p:cNvPr id="22" name="Graphic 21" descr="Layers Design with solid fill">
            <a:extLst>
              <a:ext uri="{FF2B5EF4-FFF2-40B4-BE49-F238E27FC236}">
                <a16:creationId xmlns:a16="http://schemas.microsoft.com/office/drawing/2014/main" id="{D83B7C59-403C-8C8E-74D1-1910622D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777" y="-20840"/>
            <a:ext cx="532318" cy="532318"/>
          </a:xfrm>
          <a:prstGeom prst="rect">
            <a:avLst/>
          </a:prstGeom>
        </p:spPr>
      </p:pic>
      <p:pic>
        <p:nvPicPr>
          <p:cNvPr id="6" name="Picture 5" descr="A diagram of a task&#10;&#10;AI-generated content may be incorrect.">
            <a:extLst>
              <a:ext uri="{FF2B5EF4-FFF2-40B4-BE49-F238E27FC236}">
                <a16:creationId xmlns:a16="http://schemas.microsoft.com/office/drawing/2014/main" id="{A6325C33-1403-7702-0994-BEB7540E2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6" y="71540"/>
            <a:ext cx="11810819" cy="678645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83A49F-57AB-C9BC-1782-370DDF166F83}"/>
              </a:ext>
            </a:extLst>
          </p:cNvPr>
          <p:cNvSpPr/>
          <p:nvPr/>
        </p:nvSpPr>
        <p:spPr>
          <a:xfrm>
            <a:off x="9050300" y="14486"/>
            <a:ext cx="3013364" cy="461665"/>
          </a:xfrm>
          <a:prstGeom prst="roundRect">
            <a:avLst/>
          </a:prstGeom>
          <a:solidFill>
            <a:srgbClr val="FFB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0066"/>
                </a:solidFill>
              </a:rPr>
              <a:t> LangSmith Evals Framework</a:t>
            </a:r>
          </a:p>
        </p:txBody>
      </p:sp>
    </p:spTree>
    <p:extLst>
      <p:ext uri="{BB962C8B-B14F-4D97-AF65-F5344CB8AC3E}">
        <p14:creationId xmlns:p14="http://schemas.microsoft.com/office/powerpoint/2010/main" val="1243439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16199</TotalTime>
  <Words>580</Words>
  <Application>Microsoft Office PowerPoint</Application>
  <PresentationFormat>Widescreen</PresentationFormat>
  <Paragraphs>136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Sandeep Arora</dc:creator>
  <cp:lastModifiedBy>Sandeep Arora</cp:lastModifiedBy>
  <cp:revision>970</cp:revision>
  <dcterms:created xsi:type="dcterms:W3CDTF">2024-02-17T16:11:40Z</dcterms:created>
  <dcterms:modified xsi:type="dcterms:W3CDTF">2025-11-09T01:00:27Z</dcterms:modified>
</cp:coreProperties>
</file>