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408" r:id="rId3"/>
    <p:sldId id="448" r:id="rId4"/>
    <p:sldId id="444" r:id="rId5"/>
    <p:sldId id="455" r:id="rId6"/>
    <p:sldId id="451" r:id="rId7"/>
    <p:sldId id="457" r:id="rId8"/>
    <p:sldId id="446" r:id="rId9"/>
    <p:sldId id="453" r:id="rId10"/>
    <p:sldId id="450" r:id="rId11"/>
    <p:sldId id="449" r:id="rId12"/>
    <p:sldId id="458" r:id="rId13"/>
    <p:sldId id="276" r:id="rId14"/>
    <p:sldId id="459" r:id="rId15"/>
    <p:sldId id="4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FF"/>
    <a:srgbClr val="FFCCFF"/>
    <a:srgbClr val="660066"/>
    <a:srgbClr val="9A009A"/>
    <a:srgbClr val="FF79FF"/>
    <a:srgbClr val="FFF7FF"/>
    <a:srgbClr val="660033"/>
    <a:srgbClr val="FF9933"/>
    <a:srgbClr val="9900CC"/>
    <a:srgbClr val="FF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5" d="100"/>
        <a:sy n="115" d="100"/>
      </p:scale>
      <p:origin x="0" y="-1478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10595703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1411320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-12646" y="-8823"/>
            <a:ext cx="12192000" cy="3961652"/>
          </a:xfrm>
          <a:prstGeom prst="rect">
            <a:avLst/>
          </a:prstGeom>
          <a:gradFill flip="none" rotWithShape="1">
            <a:gsLst>
              <a:gs pos="0">
                <a:srgbClr val="4F2270">
                  <a:shade val="30000"/>
                  <a:satMod val="115000"/>
                </a:srgbClr>
              </a:gs>
              <a:gs pos="29000">
                <a:srgbClr val="4F2270"/>
              </a:gs>
              <a:gs pos="100000">
                <a:srgbClr val="4F227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Evals</a:t>
            </a:r>
            <a:r>
              <a:rPr lang="en-US" sz="74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74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7400" b="1" dirty="0">
                <a:solidFill>
                  <a:srgbClr val="FFD3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GenAI Apps </a:t>
            </a: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77849" y="6057658"/>
            <a:ext cx="451921" cy="451921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1FC26FC-5897-CF43-3460-49218E64E699}"/>
              </a:ext>
            </a:extLst>
          </p:cNvPr>
          <p:cNvSpPr/>
          <p:nvPr/>
        </p:nvSpPr>
        <p:spPr>
          <a:xfrm rot="2484305">
            <a:off x="11019279" y="4326724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2715FA7-4961-5FEF-485B-1BF755A73D75}"/>
              </a:ext>
            </a:extLst>
          </p:cNvPr>
          <p:cNvSpPr/>
          <p:nvPr/>
        </p:nvSpPr>
        <p:spPr>
          <a:xfrm rot="2484305">
            <a:off x="1835047" y="17691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Eye Scan outline">
            <a:extLst>
              <a:ext uri="{FF2B5EF4-FFF2-40B4-BE49-F238E27FC236}">
                <a16:creationId xmlns:a16="http://schemas.microsoft.com/office/drawing/2014/main" id="{A99B6ABC-1DDA-759F-4086-43AED8E36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611" y="-20284"/>
            <a:ext cx="1059024" cy="1059024"/>
          </a:xfrm>
          <a:prstGeom prst="rect">
            <a:avLst/>
          </a:prstGeom>
        </p:spPr>
      </p:pic>
      <p:pic>
        <p:nvPicPr>
          <p:cNvPr id="17" name="Graphic 16" descr="Eye Scan outline">
            <a:extLst>
              <a:ext uri="{FF2B5EF4-FFF2-40B4-BE49-F238E27FC236}">
                <a16:creationId xmlns:a16="http://schemas.microsoft.com/office/drawing/2014/main" id="{8BA59887-2212-B5E4-2D8B-9AC74996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793" y="3313589"/>
            <a:ext cx="648654" cy="6486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0B8287-2C0E-665B-5898-FA290A4A5761}"/>
              </a:ext>
            </a:extLst>
          </p:cNvPr>
          <p:cNvSpPr txBox="1"/>
          <p:nvPr/>
        </p:nvSpPr>
        <p:spPr>
          <a:xfrm>
            <a:off x="36463" y="4116516"/>
            <a:ext cx="2229969" cy="723275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660066"/>
                </a:solidFill>
              </a:rPr>
              <a:t>Sandeep Arora</a:t>
            </a:r>
          </a:p>
          <a:p>
            <a:r>
              <a:rPr lang="en-US" sz="1500" b="1" dirty="0">
                <a:solidFill>
                  <a:srgbClr val="660066"/>
                </a:solidFill>
              </a:rPr>
              <a:t>www.trilyen.com</a:t>
            </a:r>
          </a:p>
        </p:txBody>
      </p:sp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4095" y="229293"/>
            <a:ext cx="1362337" cy="13623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6A5950-3146-6E59-F732-E50ABA8021E1}"/>
              </a:ext>
            </a:extLst>
          </p:cNvPr>
          <p:cNvSpPr/>
          <p:nvPr/>
        </p:nvSpPr>
        <p:spPr>
          <a:xfrm>
            <a:off x="9066310" y="1808340"/>
            <a:ext cx="2124698" cy="2144489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16756E-1EE2-D1C9-9779-F153AD42961E}"/>
              </a:ext>
            </a:extLst>
          </p:cNvPr>
          <p:cNvSpPr/>
          <p:nvPr/>
        </p:nvSpPr>
        <p:spPr>
          <a:xfrm>
            <a:off x="9066310" y="2613981"/>
            <a:ext cx="2065451" cy="1018846"/>
          </a:xfrm>
          <a:prstGeom prst="rect">
            <a:avLst/>
          </a:prstGeom>
          <a:solidFill>
            <a:srgbClr val="FFD9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660033"/>
                </a:solidFill>
              </a:rPr>
              <a:t>Relevance, Accuracy , Coherence, Fluency and custom scores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11" name="Graphic 10" descr="Shield Tick with solid fill">
            <a:extLst>
              <a:ext uri="{FF2B5EF4-FFF2-40B4-BE49-F238E27FC236}">
                <a16:creationId xmlns:a16="http://schemas.microsoft.com/office/drawing/2014/main" id="{8A567E3B-958B-9510-1BAF-46C2E1FFB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75145" y="1829923"/>
            <a:ext cx="400438" cy="4004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16E75D-021C-F6A3-F862-E5ECFA649B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646" y="4888964"/>
            <a:ext cx="8313094" cy="196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5E49F-CBAD-2F10-6B00-96CB807DA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EBF0C3-FC63-B3B4-958B-6B22B1266BFA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LLM Evaluation 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130378-3A69-6513-69C4-1AE2CB043AA5}"/>
              </a:ext>
            </a:extLst>
          </p:cNvPr>
          <p:cNvSpPr/>
          <p:nvPr/>
        </p:nvSpPr>
        <p:spPr>
          <a:xfrm>
            <a:off x="9912" y="531625"/>
            <a:ext cx="12182088" cy="17168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GenAI applications (AI Apps) inherently carry some risk as LLM models are known to hallucinate.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83E"/>
                </a:solidFill>
                <a:latin typeface="Inter"/>
              </a:rPr>
              <a:t>This slows the </a:t>
            </a: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development &amp; adoption of AI apps.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Evaluations (often called </a:t>
            </a:r>
            <a:r>
              <a:rPr lang="en-US" b="1" i="0" dirty="0">
                <a:solidFill>
                  <a:srgbClr val="32383E"/>
                </a:solidFill>
                <a:effectLst/>
                <a:latin typeface="Inter"/>
              </a:rPr>
              <a:t>Evals</a:t>
            </a: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) are methods designed to assess the </a:t>
            </a:r>
            <a:r>
              <a:rPr lang="en-US" b="1" i="0" dirty="0">
                <a:solidFill>
                  <a:srgbClr val="32383E"/>
                </a:solidFill>
                <a:effectLst/>
                <a:latin typeface="Inter"/>
              </a:rPr>
              <a:t>performance</a:t>
            </a: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, </a:t>
            </a:r>
            <a:r>
              <a:rPr lang="en-US" b="1" i="0" dirty="0">
                <a:solidFill>
                  <a:srgbClr val="32383E"/>
                </a:solidFill>
                <a:effectLst/>
                <a:latin typeface="Inter"/>
              </a:rPr>
              <a:t>quality</a:t>
            </a: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 and </a:t>
            </a:r>
            <a:r>
              <a:rPr lang="en-US" b="1" i="0" dirty="0">
                <a:solidFill>
                  <a:srgbClr val="32383E"/>
                </a:solidFill>
                <a:effectLst/>
                <a:latin typeface="Inter"/>
              </a:rPr>
              <a:t>capabilities</a:t>
            </a:r>
            <a:r>
              <a:rPr lang="en-US" b="0" i="0" dirty="0">
                <a:solidFill>
                  <a:srgbClr val="32383E"/>
                </a:solidFill>
                <a:effectLst/>
                <a:latin typeface="Inter"/>
              </a:rPr>
              <a:t> of AI applications.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83E"/>
                </a:solidFill>
                <a:latin typeface="Inter"/>
              </a:rPr>
              <a:t>High quality evals provide confidence to companies and teams to adopt AI apps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83E"/>
                </a:solidFill>
                <a:latin typeface="Inter"/>
              </a:rPr>
              <a:t>Evals can be used to evaluate both AI Apps which may use multiple LLMs, or the model itself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D758BA-185F-5C1E-9580-22A492362F09}"/>
              </a:ext>
            </a:extLst>
          </p:cNvPr>
          <p:cNvSpPr/>
          <p:nvPr/>
        </p:nvSpPr>
        <p:spPr>
          <a:xfrm>
            <a:off x="187035" y="2570583"/>
            <a:ext cx="7294420" cy="2469007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Evals</a:t>
            </a:r>
          </a:p>
          <a:p>
            <a:pPr algn="ctr"/>
            <a:r>
              <a:rPr lang="en-US" sz="2800" dirty="0"/>
              <a:t>Provide a framework for evaluating </a:t>
            </a:r>
            <a:r>
              <a:rPr lang="en-US" sz="2800" b="1" dirty="0"/>
              <a:t>AI Systems or LLMs</a:t>
            </a:r>
            <a:r>
              <a:rPr lang="en-US" sz="2800" dirty="0"/>
              <a:t>  by ensuring that the results generated by the AI App meets or exceeds the accuracy criteria that is important for your use case. </a:t>
            </a:r>
          </a:p>
        </p:txBody>
      </p:sp>
    </p:spTree>
    <p:extLst>
      <p:ext uri="{BB962C8B-B14F-4D97-AF65-F5344CB8AC3E}">
        <p14:creationId xmlns:p14="http://schemas.microsoft.com/office/powerpoint/2010/main" val="2320504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4868B-F4D1-A0AE-D6D8-3EE61E30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F4CE01-6E7C-2AFD-6A9A-A6906A2071BE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Evals for AI Apps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E76323-87D6-40CD-6F49-D7A6E434565C}"/>
              </a:ext>
            </a:extLst>
          </p:cNvPr>
          <p:cNvSpPr/>
          <p:nvPr/>
        </p:nvSpPr>
        <p:spPr>
          <a:xfrm>
            <a:off x="214736" y="2130135"/>
            <a:ext cx="6747174" cy="2763983"/>
          </a:xfrm>
          <a:prstGeom prst="rect">
            <a:avLst/>
          </a:prstGeom>
          <a:noFill/>
          <a:ln w="3810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is my objective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am I evaluating? What evals are the most important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How will I create my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kind of output do I want my AI App to generate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How can I tell if output is correct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is my accuracy tolerance level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kind of inputs should my AI App be able to handle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What can my AI App do or cannot do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1A5B3E-8201-B0F5-D905-5EA4847EAE5B}"/>
              </a:ext>
            </a:extLst>
          </p:cNvPr>
          <p:cNvSpPr/>
          <p:nvPr/>
        </p:nvSpPr>
        <p:spPr>
          <a:xfrm>
            <a:off x="81853" y="585281"/>
            <a:ext cx="11812558" cy="10876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Before you start , have a solid understanding of the objectives of your Eval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Discuss with your team and answer the following questions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The answer to  these will help in your evaluation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2E7F49-C796-4D26-405E-0B3F7036B402}"/>
              </a:ext>
            </a:extLst>
          </p:cNvPr>
          <p:cNvSpPr/>
          <p:nvPr/>
        </p:nvSpPr>
        <p:spPr>
          <a:xfrm>
            <a:off x="9066310" y="1808340"/>
            <a:ext cx="2124698" cy="2144489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67B782-5567-D5AF-7F44-BB73BFECD68F}"/>
              </a:ext>
            </a:extLst>
          </p:cNvPr>
          <p:cNvSpPr/>
          <p:nvPr/>
        </p:nvSpPr>
        <p:spPr>
          <a:xfrm>
            <a:off x="9066310" y="2613981"/>
            <a:ext cx="2065451" cy="1338848"/>
          </a:xfrm>
          <a:prstGeom prst="rect">
            <a:avLst/>
          </a:prstGeom>
          <a:solidFill>
            <a:srgbClr val="FFD9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660033"/>
                </a:solidFill>
              </a:rPr>
              <a:t>Relevance, Groundedness, Coherence, Fluency or custom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8" name="Graphic 7" descr="Shield Tick with solid fill">
            <a:extLst>
              <a:ext uri="{FF2B5EF4-FFF2-40B4-BE49-F238E27FC236}">
                <a16:creationId xmlns:a16="http://schemas.microsoft.com/office/drawing/2014/main" id="{0C3DB69E-8F33-2396-4670-989EE0E24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5145" y="1829923"/>
            <a:ext cx="400438" cy="400438"/>
          </a:xfrm>
          <a:prstGeom prst="rect">
            <a:avLst/>
          </a:prstGeom>
        </p:spPr>
      </p:pic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BACD05C-4B56-BCAB-F13B-D3E27AEACC8C}"/>
              </a:ext>
            </a:extLst>
          </p:cNvPr>
          <p:cNvCxnSpPr>
            <a:cxnSpLocks/>
          </p:cNvCxnSpPr>
          <p:nvPr/>
        </p:nvCxnSpPr>
        <p:spPr>
          <a:xfrm>
            <a:off x="7180118" y="3127664"/>
            <a:ext cx="1517073" cy="155863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46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6BC33-452A-0D0B-9462-8B181F38D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FA5CBE-749B-D655-704E-08788A318385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Metrics for your GenAI App or AI Agent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8A171-8496-1F7F-6BFA-755B83FAD2F8}"/>
              </a:ext>
            </a:extLst>
          </p:cNvPr>
          <p:cNvSpPr/>
          <p:nvPr/>
        </p:nvSpPr>
        <p:spPr>
          <a:xfrm>
            <a:off x="2568460" y="1508347"/>
            <a:ext cx="3764705" cy="865066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Groundedness (Accuracy)</a:t>
            </a:r>
          </a:p>
          <a:p>
            <a:pPr algn="ctr"/>
            <a:r>
              <a:rPr lang="en-US" sz="1400" dirty="0"/>
              <a:t>Does the model's generated answers align with information from the source data (Context or RAG pattern)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1BE4D-C078-76AD-8A85-37F0875076B7}"/>
              </a:ext>
            </a:extLst>
          </p:cNvPr>
          <p:cNvSpPr/>
          <p:nvPr/>
        </p:nvSpPr>
        <p:spPr>
          <a:xfrm>
            <a:off x="2568461" y="2502759"/>
            <a:ext cx="3755374" cy="1160342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Relevance</a:t>
            </a:r>
          </a:p>
          <a:p>
            <a:pPr algn="ctr"/>
            <a:r>
              <a:rPr lang="en-US" sz="1400" dirty="0"/>
              <a:t>Is the model's generated response relevant &amp; directly related to the given questions.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A1FCD-21D1-AB2E-1391-27B2A3DC7DB9}"/>
              </a:ext>
            </a:extLst>
          </p:cNvPr>
          <p:cNvSpPr/>
          <p:nvPr/>
        </p:nvSpPr>
        <p:spPr>
          <a:xfrm>
            <a:off x="2577986" y="3768663"/>
            <a:ext cx="3745849" cy="1160342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Coherence</a:t>
            </a:r>
          </a:p>
          <a:p>
            <a:pPr algn="ctr"/>
            <a:r>
              <a:rPr lang="en-US" sz="1400" dirty="0"/>
              <a:t>Measures how well the LLM generates content that is natural &amp; resembles human-like language.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05BE23-33E0-77E4-B1AB-BEABB272ECE6}"/>
              </a:ext>
            </a:extLst>
          </p:cNvPr>
          <p:cNvSpPr/>
          <p:nvPr/>
        </p:nvSpPr>
        <p:spPr>
          <a:xfrm>
            <a:off x="2568461" y="5058351"/>
            <a:ext cx="3755374" cy="1160342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Fluency</a:t>
            </a:r>
          </a:p>
          <a:p>
            <a:pPr algn="ctr"/>
            <a:r>
              <a:rPr lang="en-US" sz="1400" dirty="0"/>
              <a:t>Measures the grammatical correctness of the  generative content. (Useful in domains product description generation, marketing, etc.)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E84AC9-0DC3-60B6-6A8D-C83A90E4B31D}"/>
              </a:ext>
            </a:extLst>
          </p:cNvPr>
          <p:cNvSpPr/>
          <p:nvPr/>
        </p:nvSpPr>
        <p:spPr>
          <a:xfrm>
            <a:off x="6993232" y="2968563"/>
            <a:ext cx="2786755" cy="800100"/>
          </a:xfrm>
          <a:prstGeom prst="rect">
            <a:avLst/>
          </a:prstGeom>
          <a:solidFill>
            <a:srgbClr val="9A0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Custom Evals</a:t>
            </a:r>
          </a:p>
          <a:p>
            <a:pPr algn="ctr"/>
            <a:r>
              <a:rPr lang="en-US" sz="1400" dirty="0"/>
              <a:t>Based on your use case </a:t>
            </a:r>
          </a:p>
        </p:txBody>
      </p:sp>
      <p:pic>
        <p:nvPicPr>
          <p:cNvPr id="13" name="Graphic 12" descr="Badge Follow with solid fill">
            <a:extLst>
              <a:ext uri="{FF2B5EF4-FFF2-40B4-BE49-F238E27FC236}">
                <a16:creationId xmlns:a16="http://schemas.microsoft.com/office/drawing/2014/main" id="{2E99891C-BBCC-552D-D75C-0E7704238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8182" y="3177907"/>
            <a:ext cx="540703" cy="540703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4948534-191C-28F0-995F-5617AAF24640}"/>
              </a:ext>
            </a:extLst>
          </p:cNvPr>
          <p:cNvSpPr/>
          <p:nvPr/>
        </p:nvSpPr>
        <p:spPr>
          <a:xfrm>
            <a:off x="2753591" y="6423209"/>
            <a:ext cx="3084611" cy="310100"/>
          </a:xfrm>
          <a:prstGeom prst="roundRect">
            <a:avLst/>
          </a:prstGeom>
          <a:noFill/>
          <a:ln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660066"/>
                </a:solidFill>
              </a:rPr>
              <a:t>Some common Eval scores to consider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59C54263-FE84-4CEB-865F-C2CFB6553856}"/>
              </a:ext>
            </a:extLst>
          </p:cNvPr>
          <p:cNvCxnSpPr>
            <a:cxnSpLocks/>
            <a:endCxn id="11" idx="2"/>
          </p:cNvCxnSpPr>
          <p:nvPr/>
        </p:nvCxnSpPr>
        <p:spPr>
          <a:xfrm rot="10800000">
            <a:off x="8386610" y="3768664"/>
            <a:ext cx="183578" cy="84757"/>
          </a:xfrm>
          <a:prstGeom prst="curvedConnector2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6D8ED3-96D7-A97A-3331-20EEDF16450F}"/>
              </a:ext>
            </a:extLst>
          </p:cNvPr>
          <p:cNvSpPr/>
          <p:nvPr/>
        </p:nvSpPr>
        <p:spPr>
          <a:xfrm>
            <a:off x="81852" y="356679"/>
            <a:ext cx="12100235" cy="10876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660066"/>
                </a:solidFill>
              </a:rPr>
              <a:t>Below are certain common eval criteria for AI Apps. The criteria you decide to score on will also depend on </a:t>
            </a:r>
            <a:r>
              <a:rPr lang="en-US" b="1" u="sng" dirty="0">
                <a:solidFill>
                  <a:srgbClr val="660066"/>
                </a:solidFill>
              </a:rPr>
              <a:t>your use case</a:t>
            </a:r>
            <a:r>
              <a:rPr lang="en-US" dirty="0">
                <a:solidFill>
                  <a:srgbClr val="66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217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595A-36D7-6565-8B13-ABD29294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18447-5BC2-88A6-B52F-9C8AA85ED33E}"/>
              </a:ext>
            </a:extLst>
          </p:cNvPr>
          <p:cNvSpPr txBox="1"/>
          <p:nvPr/>
        </p:nvSpPr>
        <p:spPr>
          <a:xfrm>
            <a:off x="9528465" y="8405"/>
            <a:ext cx="2663536" cy="1077218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Process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7B1D36-BCA6-038C-3AF2-068C24777DE1}"/>
              </a:ext>
            </a:extLst>
          </p:cNvPr>
          <p:cNvSpPr/>
          <p:nvPr/>
        </p:nvSpPr>
        <p:spPr>
          <a:xfrm>
            <a:off x="37813" y="19494"/>
            <a:ext cx="9490651" cy="1383279"/>
          </a:xfrm>
          <a:prstGeom prst="rect">
            <a:avLst/>
          </a:prstGeom>
          <a:solidFill>
            <a:srgbClr val="FFE7FF"/>
          </a:solidFill>
          <a:ln w="3810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For your use case &gt; define evaluation metrics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Prepare your evaluation dataset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Decide on evaluation methods  (Human evaluation, LLM-as-a-Judge, Heuristics 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Run an evaluation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Analyze your evaluation results and optimize AI system till eval metrics match your goals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64B706-9219-C860-C940-01684B1C8E1C}"/>
              </a:ext>
            </a:extLst>
          </p:cNvPr>
          <p:cNvSpPr txBox="1"/>
          <p:nvPr/>
        </p:nvSpPr>
        <p:spPr>
          <a:xfrm>
            <a:off x="4191280" y="4143296"/>
            <a:ext cx="3196656" cy="104644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AI System</a:t>
            </a:r>
          </a:p>
          <a:p>
            <a:pPr algn="ctr"/>
            <a:r>
              <a:rPr lang="en-US" sz="1000" dirty="0">
                <a:solidFill>
                  <a:srgbClr val="660066"/>
                </a:solidFill>
              </a:rPr>
              <a:t>(LLM , AI System or RAG) </a:t>
            </a:r>
          </a:p>
          <a:p>
            <a:pPr algn="ctr"/>
            <a:endParaRPr lang="en-US" sz="1000" dirty="0">
              <a:solidFill>
                <a:srgbClr val="660066"/>
              </a:solidFill>
            </a:endParaRPr>
          </a:p>
          <a:p>
            <a:pPr algn="ctr"/>
            <a:endParaRPr lang="en-US" sz="14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9EDF78-A956-98ED-E78C-AC8525E53A21}"/>
              </a:ext>
            </a:extLst>
          </p:cNvPr>
          <p:cNvGrpSpPr/>
          <p:nvPr/>
        </p:nvGrpSpPr>
        <p:grpSpPr>
          <a:xfrm>
            <a:off x="480402" y="5683834"/>
            <a:ext cx="1379573" cy="1070263"/>
            <a:chOff x="1924735" y="1903491"/>
            <a:chExt cx="2271459" cy="1784281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09AE943-AE19-EB0A-F517-80410A7ADF00}"/>
                </a:ext>
              </a:extLst>
            </p:cNvPr>
            <p:cNvSpPr/>
            <p:nvPr/>
          </p:nvSpPr>
          <p:spPr>
            <a:xfrm>
              <a:off x="1924735" y="1903491"/>
              <a:ext cx="1076508" cy="307777"/>
            </a:xfrm>
            <a:prstGeom prst="roundRect">
              <a:avLst/>
            </a:prstGeom>
            <a:noFill/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4F227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B895D8-4B93-EC06-341B-27B1FCFE076C}"/>
                </a:ext>
              </a:extLst>
            </p:cNvPr>
            <p:cNvSpPr txBox="1"/>
            <p:nvPr/>
          </p:nvSpPr>
          <p:spPr>
            <a:xfrm>
              <a:off x="3001241" y="1903491"/>
              <a:ext cx="1163782" cy="329555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Output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4FA9E84-4A8D-020F-F429-982319224F89}"/>
                </a:ext>
              </a:extLst>
            </p:cNvPr>
            <p:cNvSpPr/>
            <p:nvPr/>
          </p:nvSpPr>
          <p:spPr>
            <a:xfrm>
              <a:off x="1938587" y="2660541"/>
              <a:ext cx="1076508" cy="307777"/>
            </a:xfrm>
            <a:prstGeom prst="roundRect">
              <a:avLst/>
            </a:prstGeom>
            <a:noFill/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4F227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9AA077-F107-9CC3-C81C-673BF45F4184}"/>
                </a:ext>
              </a:extLst>
            </p:cNvPr>
            <p:cNvSpPr txBox="1"/>
            <p:nvPr/>
          </p:nvSpPr>
          <p:spPr>
            <a:xfrm>
              <a:off x="3009904" y="2660542"/>
              <a:ext cx="1163782" cy="329555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Output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3F19D59-BAFB-57BA-BDA8-BADA31AFD9C7}"/>
                </a:ext>
              </a:extLst>
            </p:cNvPr>
            <p:cNvSpPr/>
            <p:nvPr/>
          </p:nvSpPr>
          <p:spPr>
            <a:xfrm>
              <a:off x="1938587" y="2260246"/>
              <a:ext cx="1076508" cy="307777"/>
            </a:xfrm>
            <a:prstGeom prst="roundRect">
              <a:avLst/>
            </a:prstGeom>
            <a:noFill/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4F227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3F38F3-1559-A0A4-2893-F6D13F21532D}"/>
                </a:ext>
              </a:extLst>
            </p:cNvPr>
            <p:cNvSpPr txBox="1"/>
            <p:nvPr/>
          </p:nvSpPr>
          <p:spPr>
            <a:xfrm>
              <a:off x="3015094" y="2260246"/>
              <a:ext cx="1163782" cy="329555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Output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2B232C1-7C54-89B1-A4EF-B73D9221D9D1}"/>
                </a:ext>
              </a:extLst>
            </p:cNvPr>
            <p:cNvSpPr/>
            <p:nvPr/>
          </p:nvSpPr>
          <p:spPr>
            <a:xfrm>
              <a:off x="1942053" y="3001462"/>
              <a:ext cx="1076508" cy="307777"/>
            </a:xfrm>
            <a:prstGeom prst="roundRect">
              <a:avLst/>
            </a:prstGeom>
            <a:noFill/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4F227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3DCD9D-7A94-6CDF-FCC9-713CDB91284F}"/>
                </a:ext>
              </a:extLst>
            </p:cNvPr>
            <p:cNvSpPr txBox="1"/>
            <p:nvPr/>
          </p:nvSpPr>
          <p:spPr>
            <a:xfrm>
              <a:off x="3018559" y="3001462"/>
              <a:ext cx="1163782" cy="329555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Output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7AD8570-29DF-435B-C903-7212CCBD916A}"/>
                </a:ext>
              </a:extLst>
            </p:cNvPr>
            <p:cNvSpPr/>
            <p:nvPr/>
          </p:nvSpPr>
          <p:spPr>
            <a:xfrm>
              <a:off x="1955905" y="3358217"/>
              <a:ext cx="1076508" cy="307777"/>
            </a:xfrm>
            <a:prstGeom prst="roundRect">
              <a:avLst/>
            </a:prstGeom>
            <a:noFill/>
            <a:ln w="19050">
              <a:solidFill>
                <a:srgbClr val="FFC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rgbClr val="4F227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1F0A1D-236A-39F8-ED3B-52F94789381C}"/>
                </a:ext>
              </a:extLst>
            </p:cNvPr>
            <p:cNvSpPr txBox="1"/>
            <p:nvPr/>
          </p:nvSpPr>
          <p:spPr>
            <a:xfrm>
              <a:off x="3032412" y="3358217"/>
              <a:ext cx="1163782" cy="329555"/>
            </a:xfrm>
            <a:prstGeom prst="rect">
              <a:avLst/>
            </a:prstGeom>
            <a:solidFill>
              <a:srgbClr val="FF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/>
                <a:t>Output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78C1E28-2006-BB7E-5775-E744967D3BA6}"/>
              </a:ext>
            </a:extLst>
          </p:cNvPr>
          <p:cNvSpPr txBox="1"/>
          <p:nvPr/>
        </p:nvSpPr>
        <p:spPr>
          <a:xfrm>
            <a:off x="375807" y="4078379"/>
            <a:ext cx="2630627" cy="1477328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Ground truth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A6B59C-D66B-9C0A-E2C9-E3F0B31D1D65}"/>
              </a:ext>
            </a:extLst>
          </p:cNvPr>
          <p:cNvSpPr txBox="1"/>
          <p:nvPr/>
        </p:nvSpPr>
        <p:spPr>
          <a:xfrm>
            <a:off x="4191280" y="2407262"/>
            <a:ext cx="3196656" cy="1292662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Evaluation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Human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LLM as a Judge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660066"/>
                </a:solidFill>
              </a:rPr>
              <a:t>Heuristics </a:t>
            </a:r>
          </a:p>
          <a:p>
            <a:pPr algn="ctr"/>
            <a:endParaRPr lang="en-US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4C9797-FD6C-0101-1012-FD056F3D19E2}"/>
              </a:ext>
            </a:extLst>
          </p:cNvPr>
          <p:cNvSpPr txBox="1"/>
          <p:nvPr/>
        </p:nvSpPr>
        <p:spPr>
          <a:xfrm>
            <a:off x="9334457" y="3371466"/>
            <a:ext cx="2472758" cy="523220"/>
          </a:xfrm>
          <a:prstGeom prst="rect">
            <a:avLst/>
          </a:prstGeom>
          <a:noFill/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Eval Metrics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96DD99-2D95-5D88-6E36-7936FEC8FE98}"/>
              </a:ext>
            </a:extLst>
          </p:cNvPr>
          <p:cNvSpPr/>
          <p:nvPr/>
        </p:nvSpPr>
        <p:spPr>
          <a:xfrm>
            <a:off x="9533903" y="4167087"/>
            <a:ext cx="2124698" cy="2144489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3BAB6B9-DB0D-F93A-86FA-771ABEE66DA5}"/>
              </a:ext>
            </a:extLst>
          </p:cNvPr>
          <p:cNvSpPr/>
          <p:nvPr/>
        </p:nvSpPr>
        <p:spPr>
          <a:xfrm>
            <a:off x="9542317" y="4972728"/>
            <a:ext cx="2057038" cy="1214736"/>
          </a:xfrm>
          <a:prstGeom prst="rect">
            <a:avLst/>
          </a:prstGeom>
          <a:solidFill>
            <a:srgbClr val="FFD9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660033"/>
                </a:solidFill>
              </a:rPr>
              <a:t>Relevance, Groundedness, Coherence, Fluency or custom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25" name="Graphic 24" descr="Shield Tick with solid fill">
            <a:extLst>
              <a:ext uri="{FF2B5EF4-FFF2-40B4-BE49-F238E27FC236}">
                <a16:creationId xmlns:a16="http://schemas.microsoft.com/office/drawing/2014/main" id="{BF1965D8-0D88-AB17-C306-9371C53C6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738" y="4188670"/>
            <a:ext cx="400438" cy="400438"/>
          </a:xfrm>
          <a:prstGeom prst="rect">
            <a:avLst/>
          </a:prstGeom>
        </p:spPr>
      </p:pic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0277C818-4A6F-2C24-1FA2-FF1D61DFDF47}"/>
              </a:ext>
            </a:extLst>
          </p:cNvPr>
          <p:cNvCxnSpPr>
            <a:cxnSpLocks/>
          </p:cNvCxnSpPr>
          <p:nvPr/>
        </p:nvCxnSpPr>
        <p:spPr>
          <a:xfrm flipV="1">
            <a:off x="3241964" y="4589108"/>
            <a:ext cx="810491" cy="138756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198D868B-CF6F-8D9D-0298-3184963F507A}"/>
              </a:ext>
            </a:extLst>
          </p:cNvPr>
          <p:cNvCxnSpPr>
            <a:cxnSpLocks/>
          </p:cNvCxnSpPr>
          <p:nvPr/>
        </p:nvCxnSpPr>
        <p:spPr>
          <a:xfrm>
            <a:off x="7526761" y="4589108"/>
            <a:ext cx="1807696" cy="305010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4D81B57B-AEE8-2E1A-3CE5-49675C5DA966}"/>
              </a:ext>
            </a:extLst>
          </p:cNvPr>
          <p:cNvCxnSpPr>
            <a:cxnSpLocks/>
          </p:cNvCxnSpPr>
          <p:nvPr/>
        </p:nvCxnSpPr>
        <p:spPr>
          <a:xfrm rot="5400000">
            <a:off x="5467703" y="3921609"/>
            <a:ext cx="314855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23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9FFEB-E77A-8E0E-762E-650265BB9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491715-2984-EA19-8C8E-951A0D2355EF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Run Evaluation, Analyze and Optimize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B36AEF-110D-D871-91BE-311D6DC8F26A}"/>
              </a:ext>
            </a:extLst>
          </p:cNvPr>
          <p:cNvSpPr/>
          <p:nvPr/>
        </p:nvSpPr>
        <p:spPr>
          <a:xfrm>
            <a:off x="356480" y="3666868"/>
            <a:ext cx="2736550" cy="1061005"/>
          </a:xfrm>
          <a:prstGeom prst="roundRect">
            <a:avLst/>
          </a:prstGeom>
          <a:noFill/>
          <a:ln w="57150">
            <a:solidFill>
              <a:srgbClr val="FFD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21C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Golden Test Dataset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Input / output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Human 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Synthetic dataset</a:t>
            </a:r>
            <a:endParaRPr lang="en-US" sz="1400" b="1" dirty="0">
              <a:solidFill>
                <a:srgbClr val="421C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Chat outline">
            <a:extLst>
              <a:ext uri="{FF2B5EF4-FFF2-40B4-BE49-F238E27FC236}">
                <a16:creationId xmlns:a16="http://schemas.microsoft.com/office/drawing/2014/main" id="{9AF56BC9-4913-2FB3-DD65-5DBD2A18E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0584" y="3812906"/>
            <a:ext cx="768927" cy="7689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835F5B-6EE5-5A8B-F747-E3FB626364C3}"/>
              </a:ext>
            </a:extLst>
          </p:cNvPr>
          <p:cNvSpPr/>
          <p:nvPr/>
        </p:nvSpPr>
        <p:spPr>
          <a:xfrm>
            <a:off x="4074833" y="3666868"/>
            <a:ext cx="1453129" cy="1144128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GenAI App </a:t>
            </a:r>
            <a:r>
              <a:rPr lang="en-US" sz="1200" dirty="0">
                <a:solidFill>
                  <a:srgbClr val="660033"/>
                </a:solidFill>
              </a:rPr>
              <a:t>or</a:t>
            </a:r>
            <a:r>
              <a:rPr lang="en-US" sz="1600" b="1" dirty="0">
                <a:solidFill>
                  <a:srgbClr val="660033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LLM </a:t>
            </a:r>
            <a:r>
              <a:rPr lang="en-US" sz="1200" dirty="0">
                <a:solidFill>
                  <a:srgbClr val="660033"/>
                </a:solidFill>
              </a:rPr>
              <a:t>or</a:t>
            </a:r>
            <a:endParaRPr lang="en-US" sz="1200" b="1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AI Agent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F9746E75-A09B-CE33-C958-49A921FE063A}"/>
              </a:ext>
            </a:extLst>
          </p:cNvPr>
          <p:cNvCxnSpPr/>
          <p:nvPr/>
        </p:nvCxnSpPr>
        <p:spPr>
          <a:xfrm>
            <a:off x="3346926" y="4132482"/>
            <a:ext cx="494523" cy="12700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1008AF8-DBC0-5447-2FD2-5AC5F0B484BB}"/>
              </a:ext>
            </a:extLst>
          </p:cNvPr>
          <p:cNvSpPr txBox="1"/>
          <p:nvPr/>
        </p:nvSpPr>
        <p:spPr>
          <a:xfrm>
            <a:off x="3298436" y="3746986"/>
            <a:ext cx="570990" cy="307777"/>
          </a:xfrm>
          <a:prstGeom prst="rect">
            <a:avLst/>
          </a:prstGeom>
          <a:noFill/>
          <a:ln>
            <a:solidFill>
              <a:srgbClr val="FFCC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9900CC"/>
                </a:solidFill>
              </a:rPr>
              <a:t>input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AC484-E94E-2275-E967-25EE5306F9ED}"/>
              </a:ext>
            </a:extLst>
          </p:cNvPr>
          <p:cNvSpPr/>
          <p:nvPr/>
        </p:nvSpPr>
        <p:spPr>
          <a:xfrm>
            <a:off x="6149542" y="2929388"/>
            <a:ext cx="1618085" cy="2110205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Human or AI Assisted evaluation</a:t>
            </a: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(LLM as a Judge)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454DCA-61CE-79A0-086A-E41754627D24}"/>
              </a:ext>
            </a:extLst>
          </p:cNvPr>
          <p:cNvSpPr txBox="1"/>
          <p:nvPr/>
        </p:nvSpPr>
        <p:spPr>
          <a:xfrm>
            <a:off x="6218220" y="4232263"/>
            <a:ext cx="1418658" cy="30777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9900CC"/>
                </a:solidFill>
              </a:rPr>
              <a:t>Expected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ADC7AD-EEE5-06E7-57FD-0FEBD462D922}"/>
              </a:ext>
            </a:extLst>
          </p:cNvPr>
          <p:cNvSpPr txBox="1"/>
          <p:nvPr/>
        </p:nvSpPr>
        <p:spPr>
          <a:xfrm>
            <a:off x="6218220" y="4644438"/>
            <a:ext cx="1418658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900CC"/>
                </a:solidFill>
              </a:rPr>
              <a:t>AI app Output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1EF6280F-64DC-449D-A147-940D85066187}"/>
              </a:ext>
            </a:extLst>
          </p:cNvPr>
          <p:cNvCxnSpPr/>
          <p:nvPr/>
        </p:nvCxnSpPr>
        <p:spPr>
          <a:xfrm>
            <a:off x="5535938" y="4284882"/>
            <a:ext cx="494523" cy="12700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512D257C-54AE-0F80-E83A-5C3E04CE6EF4}"/>
              </a:ext>
            </a:extLst>
          </p:cNvPr>
          <p:cNvCxnSpPr>
            <a:cxnSpLocks/>
          </p:cNvCxnSpPr>
          <p:nvPr/>
        </p:nvCxnSpPr>
        <p:spPr>
          <a:xfrm>
            <a:off x="8109417" y="4198289"/>
            <a:ext cx="702073" cy="40643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E1054F3-44B8-D407-1D50-49E935C7B597}"/>
              </a:ext>
            </a:extLst>
          </p:cNvPr>
          <p:cNvSpPr/>
          <p:nvPr/>
        </p:nvSpPr>
        <p:spPr>
          <a:xfrm>
            <a:off x="8931227" y="2982518"/>
            <a:ext cx="2124698" cy="2144489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79AB81-65BA-5D99-0BF2-E9E397F3E2F2}"/>
              </a:ext>
            </a:extLst>
          </p:cNvPr>
          <p:cNvSpPr/>
          <p:nvPr/>
        </p:nvSpPr>
        <p:spPr>
          <a:xfrm>
            <a:off x="9086973" y="3788159"/>
            <a:ext cx="1909705" cy="1164056"/>
          </a:xfrm>
          <a:prstGeom prst="rect">
            <a:avLst/>
          </a:prstGeom>
          <a:solidFill>
            <a:srgbClr val="FFD9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660033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27" name="Graphic 26" descr="Shield Tick with solid fill">
            <a:extLst>
              <a:ext uri="{FF2B5EF4-FFF2-40B4-BE49-F238E27FC236}">
                <a16:creationId xmlns:a16="http://schemas.microsoft.com/office/drawing/2014/main" id="{5EFB06F3-7F04-4F43-8D34-5B40CF53D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0062" y="3004101"/>
            <a:ext cx="400438" cy="40043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97CCBCC-446C-33DB-B637-9A21F863B5EB}"/>
              </a:ext>
            </a:extLst>
          </p:cNvPr>
          <p:cNvSpPr txBox="1"/>
          <p:nvPr/>
        </p:nvSpPr>
        <p:spPr>
          <a:xfrm>
            <a:off x="9912" y="584810"/>
            <a:ext cx="114200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660066"/>
                </a:solidFill>
              </a:rPr>
              <a:t>Run Predictions</a:t>
            </a:r>
            <a:r>
              <a:rPr lang="en-US" dirty="0">
                <a:solidFill>
                  <a:srgbClr val="660066"/>
                </a:solidFill>
              </a:rPr>
              <a:t>: Feed inputs from the golden dataset into the AI app and collect its outputs.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660066"/>
                </a:solidFill>
              </a:rPr>
              <a:t>Compare Results</a:t>
            </a:r>
            <a:r>
              <a:rPr lang="en-US" dirty="0">
                <a:solidFill>
                  <a:srgbClr val="660066"/>
                </a:solidFill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Use a larger LLM-as-a-judge to evaluate and score the outputs.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660066"/>
                </a:solidFill>
              </a:rPr>
              <a:t>Conduct human evaluation for subjective aspects like clarity, tone, and usefulness.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660066"/>
                </a:solidFill>
              </a:rPr>
              <a:t>Analyze Failures</a:t>
            </a:r>
            <a:r>
              <a:rPr lang="en-US" dirty="0">
                <a:solidFill>
                  <a:srgbClr val="660066"/>
                </a:solidFill>
              </a:rPr>
              <a:t>: Review low-scoring outputs, edge cases, and disagreements between methods for insights.</a:t>
            </a:r>
          </a:p>
          <a:p>
            <a:pPr>
              <a:buFont typeface="+mj-lt"/>
              <a:buAutoNum type="arabicPeriod"/>
            </a:pPr>
            <a:r>
              <a:rPr lang="en-US" b="1" dirty="0">
                <a:solidFill>
                  <a:srgbClr val="660066"/>
                </a:solidFill>
              </a:rPr>
              <a:t>Iterate</a:t>
            </a:r>
            <a:r>
              <a:rPr lang="en-US" dirty="0">
                <a:solidFill>
                  <a:srgbClr val="660066"/>
                </a:solidFill>
              </a:rPr>
              <a:t>: Refine the model, dataset, or evaluation process based on findings and repeat.</a:t>
            </a:r>
          </a:p>
        </p:txBody>
      </p:sp>
    </p:spTree>
    <p:extLst>
      <p:ext uri="{BB962C8B-B14F-4D97-AF65-F5344CB8AC3E}">
        <p14:creationId xmlns:p14="http://schemas.microsoft.com/office/powerpoint/2010/main" val="2396307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03BFB-3828-62F7-0947-CECD1568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E3426-8345-06C2-758D-B62E65054EB0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LLM as a Judge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D4AD99-039B-5FE1-3604-E05FC99455BC}"/>
              </a:ext>
            </a:extLst>
          </p:cNvPr>
          <p:cNvSpPr/>
          <p:nvPr/>
        </p:nvSpPr>
        <p:spPr>
          <a:xfrm>
            <a:off x="44750" y="3666868"/>
            <a:ext cx="2531271" cy="1061005"/>
          </a:xfrm>
          <a:prstGeom prst="roundRect">
            <a:avLst/>
          </a:prstGeom>
          <a:noFill/>
          <a:ln w="57150">
            <a:solidFill>
              <a:srgbClr val="FFD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21C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 Truth Dataset </a:t>
            </a:r>
          </a:p>
          <a:p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Input / preferred output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Human 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Synthetic dataset</a:t>
            </a:r>
            <a:endParaRPr lang="en-US" sz="1400" b="1" dirty="0">
              <a:solidFill>
                <a:srgbClr val="421C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c 5" descr="Chat outline">
            <a:extLst>
              <a:ext uri="{FF2B5EF4-FFF2-40B4-BE49-F238E27FC236}">
                <a16:creationId xmlns:a16="http://schemas.microsoft.com/office/drawing/2014/main" id="{EC3CB123-6127-031D-0798-70E4EEC4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8855" y="4054763"/>
            <a:ext cx="527070" cy="5270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2AF07C8-C0EF-5FAD-BDF2-F533A3917EA3}"/>
              </a:ext>
            </a:extLst>
          </p:cNvPr>
          <p:cNvSpPr/>
          <p:nvPr/>
        </p:nvSpPr>
        <p:spPr>
          <a:xfrm>
            <a:off x="3174730" y="3358936"/>
            <a:ext cx="1861081" cy="1452060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GenAI App </a:t>
            </a:r>
            <a:r>
              <a:rPr lang="en-US" sz="1600" dirty="0">
                <a:solidFill>
                  <a:srgbClr val="660033"/>
                </a:solidFill>
              </a:rPr>
              <a:t>or</a:t>
            </a:r>
            <a:r>
              <a:rPr lang="en-US" sz="1600" b="1" dirty="0">
                <a:solidFill>
                  <a:srgbClr val="660033"/>
                </a:solidFill>
              </a:rPr>
              <a:t> </a:t>
            </a: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LLM </a:t>
            </a:r>
            <a:r>
              <a:rPr lang="en-US" sz="1600" dirty="0">
                <a:solidFill>
                  <a:srgbClr val="660033"/>
                </a:solidFill>
              </a:rPr>
              <a:t>or </a:t>
            </a:r>
            <a:r>
              <a:rPr lang="en-US" sz="1600" b="1" dirty="0">
                <a:solidFill>
                  <a:srgbClr val="660033"/>
                </a:solidFill>
              </a:rPr>
              <a:t>RAG App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r>
              <a:rPr lang="en-US" sz="1100" b="1" dirty="0">
                <a:solidFill>
                  <a:srgbClr val="660033"/>
                </a:solidFill>
              </a:rPr>
              <a:t>Model used</a:t>
            </a:r>
            <a:r>
              <a:rPr lang="en-US" sz="1100" dirty="0">
                <a:solidFill>
                  <a:srgbClr val="660033"/>
                </a:solidFill>
              </a:rPr>
              <a:t>: </a:t>
            </a:r>
          </a:p>
          <a:p>
            <a:pPr algn="ctr"/>
            <a:r>
              <a:rPr lang="en-US" sz="1400" b="1" dirty="0">
                <a:solidFill>
                  <a:srgbClr val="660033"/>
                </a:solidFill>
              </a:rPr>
              <a:t>gpt-oss-20b</a:t>
            </a:r>
            <a:r>
              <a:rPr lang="en-US" sz="1100" dirty="0">
                <a:solidFill>
                  <a:srgbClr val="660033"/>
                </a:solidFill>
              </a:rPr>
              <a:t>  (open source &amp; a smaller model) 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AAD01A37-6CCA-A10A-A8FF-449B95804375}"/>
              </a:ext>
            </a:extLst>
          </p:cNvPr>
          <p:cNvCxnSpPr/>
          <p:nvPr/>
        </p:nvCxnSpPr>
        <p:spPr>
          <a:xfrm>
            <a:off x="2702684" y="4132482"/>
            <a:ext cx="494523" cy="12700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3ED0718-64F3-E3B9-7D4D-A63327635267}"/>
              </a:ext>
            </a:extLst>
          </p:cNvPr>
          <p:cNvSpPr txBox="1"/>
          <p:nvPr/>
        </p:nvSpPr>
        <p:spPr>
          <a:xfrm>
            <a:off x="2654194" y="3746986"/>
            <a:ext cx="570990" cy="307777"/>
          </a:xfrm>
          <a:prstGeom prst="rect">
            <a:avLst/>
          </a:prstGeom>
          <a:noFill/>
          <a:ln>
            <a:solidFill>
              <a:srgbClr val="FFCCF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9900CC"/>
                </a:solidFill>
              </a:rPr>
              <a:t>input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4535C8-E538-6206-F12E-EF3CE34C6F9D}"/>
              </a:ext>
            </a:extLst>
          </p:cNvPr>
          <p:cNvSpPr/>
          <p:nvPr/>
        </p:nvSpPr>
        <p:spPr>
          <a:xfrm>
            <a:off x="7387660" y="1360288"/>
            <a:ext cx="2063327" cy="4822303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000" b="1" dirty="0">
                <a:solidFill>
                  <a:srgbClr val="660033"/>
                </a:solidFill>
              </a:rPr>
              <a:t>LLM as a Judge</a:t>
            </a:r>
          </a:p>
          <a:p>
            <a:pPr algn="ctr"/>
            <a:r>
              <a:rPr lang="en-US" sz="1200" dirty="0">
                <a:solidFill>
                  <a:srgbClr val="660033"/>
                </a:solidFill>
              </a:rPr>
              <a:t>AI Assisted evaluation</a:t>
            </a:r>
          </a:p>
          <a:p>
            <a:pPr algn="ctr"/>
            <a:r>
              <a:rPr lang="en-US" sz="1200" b="1" dirty="0">
                <a:solidFill>
                  <a:srgbClr val="660033"/>
                </a:solidFill>
              </a:rPr>
              <a:t>Model used</a:t>
            </a:r>
            <a:r>
              <a:rPr lang="en-US" sz="1200" dirty="0">
                <a:solidFill>
                  <a:srgbClr val="660033"/>
                </a:solidFill>
              </a:rPr>
              <a:t>: GPT5 (a bigger &amp; smarter model)</a:t>
            </a: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r>
              <a:rPr lang="en-US" sz="1200" dirty="0">
                <a:solidFill>
                  <a:srgbClr val="660033"/>
                </a:solidFill>
              </a:rPr>
              <a:t>Human writes this</a:t>
            </a: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200" b="1" dirty="0">
              <a:solidFill>
                <a:srgbClr val="660033"/>
              </a:solidFill>
            </a:endParaRPr>
          </a:p>
          <a:p>
            <a:pPr algn="ctr"/>
            <a:endParaRPr lang="en-US" sz="1200" b="1" dirty="0">
              <a:solidFill>
                <a:srgbClr val="660033"/>
              </a:solidFill>
            </a:endParaRPr>
          </a:p>
          <a:p>
            <a:pPr algn="ctr"/>
            <a:endParaRPr lang="en-US" sz="1200" b="1" dirty="0">
              <a:solidFill>
                <a:srgbClr val="660033"/>
              </a:solidFill>
            </a:endParaRPr>
          </a:p>
          <a:p>
            <a:pPr algn="ctr"/>
            <a:endParaRPr lang="en-US" sz="1200" b="1" dirty="0">
              <a:solidFill>
                <a:srgbClr val="660033"/>
              </a:solidFill>
            </a:endParaRPr>
          </a:p>
          <a:p>
            <a:pPr algn="ctr"/>
            <a:endParaRPr lang="en-US" sz="12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BD1FAC-49AF-1DD7-1A6C-B685007AE48C}"/>
              </a:ext>
            </a:extLst>
          </p:cNvPr>
          <p:cNvSpPr txBox="1"/>
          <p:nvPr/>
        </p:nvSpPr>
        <p:spPr>
          <a:xfrm>
            <a:off x="5331500" y="3935760"/>
            <a:ext cx="1166634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CC"/>
                </a:solidFill>
              </a:rPr>
              <a:t>Generated Output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1415E461-A3AA-42A3-1861-EDF5264D56F6}"/>
              </a:ext>
            </a:extLst>
          </p:cNvPr>
          <p:cNvCxnSpPr/>
          <p:nvPr/>
        </p:nvCxnSpPr>
        <p:spPr>
          <a:xfrm>
            <a:off x="4819380" y="4145182"/>
            <a:ext cx="494523" cy="12700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95C35CCB-27BD-C121-2967-F45EBB94EDBA}"/>
              </a:ext>
            </a:extLst>
          </p:cNvPr>
          <p:cNvCxnSpPr>
            <a:cxnSpLocks/>
          </p:cNvCxnSpPr>
          <p:nvPr/>
        </p:nvCxnSpPr>
        <p:spPr>
          <a:xfrm>
            <a:off x="9044603" y="4198289"/>
            <a:ext cx="702073" cy="40643"/>
          </a:xfrm>
          <a:prstGeom prst="curvedConnector3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B9BE3DF-B04A-D85C-CE6A-0AB29501C0CB}"/>
              </a:ext>
            </a:extLst>
          </p:cNvPr>
          <p:cNvSpPr/>
          <p:nvPr/>
        </p:nvSpPr>
        <p:spPr>
          <a:xfrm>
            <a:off x="9866413" y="2982518"/>
            <a:ext cx="2124698" cy="2144489"/>
          </a:xfrm>
          <a:prstGeom prst="rect">
            <a:avLst/>
          </a:prstGeom>
          <a:solidFill>
            <a:srgbClr val="FFF7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1600" b="1" dirty="0">
                <a:solidFill>
                  <a:srgbClr val="660033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63AC4A-8193-4B56-7A06-EACC6C317B1A}"/>
              </a:ext>
            </a:extLst>
          </p:cNvPr>
          <p:cNvSpPr/>
          <p:nvPr/>
        </p:nvSpPr>
        <p:spPr>
          <a:xfrm>
            <a:off x="10022159" y="3788159"/>
            <a:ext cx="1909705" cy="1164056"/>
          </a:xfrm>
          <a:prstGeom prst="rect">
            <a:avLst/>
          </a:prstGeom>
          <a:solidFill>
            <a:srgbClr val="FFD9FF"/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660033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27" name="Graphic 26" descr="Shield Tick with solid fill">
            <a:extLst>
              <a:ext uri="{FF2B5EF4-FFF2-40B4-BE49-F238E27FC236}">
                <a16:creationId xmlns:a16="http://schemas.microsoft.com/office/drawing/2014/main" id="{BDFFBA6D-505D-48C1-1DC2-0D9DA0F10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5248" y="3004101"/>
            <a:ext cx="400438" cy="40043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3EF804-2108-5FFE-8F53-9B328F8C2B22}"/>
              </a:ext>
            </a:extLst>
          </p:cNvPr>
          <p:cNvSpPr/>
          <p:nvPr/>
        </p:nvSpPr>
        <p:spPr>
          <a:xfrm>
            <a:off x="356480" y="4952215"/>
            <a:ext cx="653818" cy="184613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78D409-3C0B-1B32-C80E-13B3FCDA8CEF}"/>
              </a:ext>
            </a:extLst>
          </p:cNvPr>
          <p:cNvSpPr txBox="1"/>
          <p:nvPr/>
        </p:nvSpPr>
        <p:spPr>
          <a:xfrm>
            <a:off x="1010297" y="4952215"/>
            <a:ext cx="706824" cy="19767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Output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01975F-D642-4CA0-E7B2-C7301D330171}"/>
              </a:ext>
            </a:extLst>
          </p:cNvPr>
          <p:cNvSpPr/>
          <p:nvPr/>
        </p:nvSpPr>
        <p:spPr>
          <a:xfrm>
            <a:off x="364893" y="5406315"/>
            <a:ext cx="653818" cy="184613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034534-D427-D50F-1FB8-55FAE24C6744}"/>
              </a:ext>
            </a:extLst>
          </p:cNvPr>
          <p:cNvSpPr txBox="1"/>
          <p:nvPr/>
        </p:nvSpPr>
        <p:spPr>
          <a:xfrm>
            <a:off x="1015559" y="5406316"/>
            <a:ext cx="706824" cy="19767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Output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D76E5D8-A0DB-5E34-5B40-712AD5770650}"/>
              </a:ext>
            </a:extLst>
          </p:cNvPr>
          <p:cNvSpPr/>
          <p:nvPr/>
        </p:nvSpPr>
        <p:spPr>
          <a:xfrm>
            <a:off x="364893" y="5166207"/>
            <a:ext cx="653818" cy="184613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CD31A-DCFC-35D4-B78C-C51E6C61470A}"/>
              </a:ext>
            </a:extLst>
          </p:cNvPr>
          <p:cNvSpPr txBox="1"/>
          <p:nvPr/>
        </p:nvSpPr>
        <p:spPr>
          <a:xfrm>
            <a:off x="1018711" y="5166207"/>
            <a:ext cx="706824" cy="19767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Output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14B54AF-BCE0-2F84-8F91-5A0677AFAD64}"/>
              </a:ext>
            </a:extLst>
          </p:cNvPr>
          <p:cNvSpPr/>
          <p:nvPr/>
        </p:nvSpPr>
        <p:spPr>
          <a:xfrm>
            <a:off x="366998" y="5610810"/>
            <a:ext cx="653818" cy="184613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2633C7-7108-04C3-4860-450EE381943D}"/>
              </a:ext>
            </a:extLst>
          </p:cNvPr>
          <p:cNvSpPr txBox="1"/>
          <p:nvPr/>
        </p:nvSpPr>
        <p:spPr>
          <a:xfrm>
            <a:off x="1020815" y="5610810"/>
            <a:ext cx="706824" cy="19767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Output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1764234-A6C2-80EA-D2EE-AD44FDE40A83}"/>
              </a:ext>
            </a:extLst>
          </p:cNvPr>
          <p:cNvSpPr/>
          <p:nvPr/>
        </p:nvSpPr>
        <p:spPr>
          <a:xfrm>
            <a:off x="375411" y="5824801"/>
            <a:ext cx="653818" cy="184613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44D8F3-D058-9100-C6D6-5451DC87439F}"/>
              </a:ext>
            </a:extLst>
          </p:cNvPr>
          <p:cNvSpPr txBox="1"/>
          <p:nvPr/>
        </p:nvSpPr>
        <p:spPr>
          <a:xfrm>
            <a:off x="1029229" y="5824801"/>
            <a:ext cx="706824" cy="197677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Output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323A269-F58E-6AEC-EB6F-50ABB8F33314}"/>
              </a:ext>
            </a:extLst>
          </p:cNvPr>
          <p:cNvSpPr/>
          <p:nvPr/>
        </p:nvSpPr>
        <p:spPr>
          <a:xfrm>
            <a:off x="7462647" y="3900790"/>
            <a:ext cx="653818" cy="409242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4F22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48412E-F0F7-866D-D72C-505AF9CCF6DF}"/>
              </a:ext>
            </a:extLst>
          </p:cNvPr>
          <p:cNvSpPr txBox="1"/>
          <p:nvPr/>
        </p:nvSpPr>
        <p:spPr>
          <a:xfrm>
            <a:off x="8116465" y="3868098"/>
            <a:ext cx="928138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Preferred Output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0256B3-16A7-1302-8DD7-25389EE08E08}"/>
              </a:ext>
            </a:extLst>
          </p:cNvPr>
          <p:cNvSpPr txBox="1"/>
          <p:nvPr/>
        </p:nvSpPr>
        <p:spPr>
          <a:xfrm>
            <a:off x="7533148" y="4750906"/>
            <a:ext cx="1166634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CC"/>
                </a:solidFill>
              </a:rPr>
              <a:t>Generated Output</a:t>
            </a:r>
          </a:p>
        </p:txBody>
      </p:sp>
      <p:pic>
        <p:nvPicPr>
          <p:cNvPr id="32" name="Graphic 31" descr="Badge Follow outline">
            <a:extLst>
              <a:ext uri="{FF2B5EF4-FFF2-40B4-BE49-F238E27FC236}">
                <a16:creationId xmlns:a16="http://schemas.microsoft.com/office/drawing/2014/main" id="{614CC89C-D3BC-4BF8-C857-9EA46945D4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0571" y="4448266"/>
            <a:ext cx="247535" cy="247535"/>
          </a:xfrm>
          <a:prstGeom prst="rect">
            <a:avLst/>
          </a:prstGeom>
        </p:spPr>
      </p:pic>
      <p:sp>
        <p:nvSpPr>
          <p:cNvPr id="33" name="Rectangle: Single Corner Snipped 32">
            <a:extLst>
              <a:ext uri="{FF2B5EF4-FFF2-40B4-BE49-F238E27FC236}">
                <a16:creationId xmlns:a16="http://schemas.microsoft.com/office/drawing/2014/main" id="{25E8A46E-5AA4-FF60-B215-5DFE13644804}"/>
              </a:ext>
            </a:extLst>
          </p:cNvPr>
          <p:cNvSpPr/>
          <p:nvPr/>
        </p:nvSpPr>
        <p:spPr>
          <a:xfrm>
            <a:off x="7595494" y="2444536"/>
            <a:ext cx="1221648" cy="914400"/>
          </a:xfrm>
          <a:prstGeom prst="snip1Rect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Prompt to evaluate &amp;  score</a:t>
            </a:r>
          </a:p>
        </p:txBody>
      </p:sp>
      <p:pic>
        <p:nvPicPr>
          <p:cNvPr id="35" name="Graphic 34" descr="Male profile outline">
            <a:extLst>
              <a:ext uri="{FF2B5EF4-FFF2-40B4-BE49-F238E27FC236}">
                <a16:creationId xmlns:a16="http://schemas.microsoft.com/office/drawing/2014/main" id="{9774F877-7A2C-C0DF-000B-F3A02D808F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54978" y="2982518"/>
            <a:ext cx="527264" cy="52726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4293A9D-23CF-CCD7-2131-F9FDA3E30B7F}"/>
              </a:ext>
            </a:extLst>
          </p:cNvPr>
          <p:cNvSpPr txBox="1"/>
          <p:nvPr/>
        </p:nvSpPr>
        <p:spPr>
          <a:xfrm>
            <a:off x="9912" y="522054"/>
            <a:ext cx="12172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0066"/>
                </a:solidFill>
              </a:rPr>
              <a:t>LLM-as-a-Judge uses a smarter AI to grade another AI’s answers based on rules you care about. It gives quick, consistent scores for things like relevance, accuracy, clarity, and custom scores you care about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0936CA-6FB2-D6E4-84E4-14C8EB14AD48}"/>
              </a:ext>
            </a:extLst>
          </p:cNvPr>
          <p:cNvSpPr txBox="1"/>
          <p:nvPr/>
        </p:nvSpPr>
        <p:spPr>
          <a:xfrm>
            <a:off x="162312" y="6358282"/>
            <a:ext cx="12172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www.trilyen</a:t>
            </a:r>
            <a:r>
              <a:rPr lang="en-US" dirty="0">
                <a:solidFill>
                  <a:srgbClr val="660066"/>
                </a:solidFill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397661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3222-58DC-74B4-4D61-FE3308BA0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D38DC6-C51F-137D-544F-6EAE8712F06B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Evaluation Metrics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1E74E4-04EC-49AD-7723-B269D89311C9}"/>
              </a:ext>
            </a:extLst>
          </p:cNvPr>
          <p:cNvSpPr txBox="1"/>
          <p:nvPr/>
        </p:nvSpPr>
        <p:spPr>
          <a:xfrm>
            <a:off x="102634" y="6127024"/>
            <a:ext cx="155940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660066"/>
                </a:solidFill>
              </a:rPr>
              <a:t>Sandeep Arora</a:t>
            </a:r>
          </a:p>
          <a:p>
            <a:r>
              <a:rPr lang="en-US" sz="1500" b="1" dirty="0">
                <a:solidFill>
                  <a:srgbClr val="660066"/>
                </a:solidFill>
              </a:rPr>
              <a:t>www.trilyen.com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CA3755-5DA2-41AB-B478-049963CD547C}"/>
              </a:ext>
            </a:extLst>
          </p:cNvPr>
          <p:cNvSpPr/>
          <p:nvPr/>
        </p:nvSpPr>
        <p:spPr>
          <a:xfrm>
            <a:off x="81853" y="419025"/>
            <a:ext cx="11812558" cy="10876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Custom evals are tailored evaluation methods designed to test specific use cases of an AI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Here are a few examples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ADB039-CBA4-A534-E3AD-2B3692F8A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399555"/>
              </p:ext>
            </p:extLst>
          </p:nvPr>
        </p:nvGraphicFramePr>
        <p:xfrm>
          <a:off x="176645" y="1945794"/>
          <a:ext cx="11336481" cy="29565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299327">
                  <a:extLst>
                    <a:ext uri="{9D8B030D-6E8A-4147-A177-3AD203B41FA5}">
                      <a16:colId xmlns:a16="http://schemas.microsoft.com/office/drawing/2014/main" val="1471460261"/>
                    </a:ext>
                  </a:extLst>
                </a:gridCol>
                <a:gridCol w="6348889">
                  <a:extLst>
                    <a:ext uri="{9D8B030D-6E8A-4147-A177-3AD203B41FA5}">
                      <a16:colId xmlns:a16="http://schemas.microsoft.com/office/drawing/2014/main" val="863338496"/>
                    </a:ext>
                  </a:extLst>
                </a:gridCol>
                <a:gridCol w="2688265">
                  <a:extLst>
                    <a:ext uri="{9D8B030D-6E8A-4147-A177-3AD203B41FA5}">
                      <a16:colId xmlns:a16="http://schemas.microsoft.com/office/drawing/2014/main" val="3318273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660066"/>
                          </a:solidFill>
                        </a:rPr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660066"/>
                          </a:solidFill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660066"/>
                          </a:solidFill>
                        </a:rPr>
                        <a:t>Custom Eval 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2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Code Review Assistant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Evaluate the model's ability to identify and fix bugs in code snippets.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0" dirty="0"/>
                        <a:t>Bug Detection Accuracy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482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Legal Document Analyzer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Assess how well the model extracts key clauses from contracts.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Clause Extraction Precision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90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Financial Analysis AI Agent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the model's capability to summarize key insights from financial reports.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Financial Insight Accuracy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696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Healthcare Chatbot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 the accuracy of the model's recommendations based on patient symptoms.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Diagnostic Suggestion Reliability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7775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261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7732-190B-8F00-D791-68D7423DF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5CBCE-1A75-2C9A-A743-12698AF02F20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(sample) Evaluation Metrics for your GenAI App or AI Agent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C86479D-7A09-9F22-6BC8-CC13976535C3}"/>
              </a:ext>
            </a:extLst>
          </p:cNvPr>
          <p:cNvSpPr/>
          <p:nvPr/>
        </p:nvSpPr>
        <p:spPr>
          <a:xfrm>
            <a:off x="685800" y="4386590"/>
            <a:ext cx="5642264" cy="601045"/>
          </a:xfrm>
          <a:prstGeom prst="roundRect">
            <a:avLst/>
          </a:prstGeom>
          <a:noFill/>
          <a:ln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660066"/>
                </a:solidFill>
              </a:rPr>
              <a:t>Screenshot of some common(or off-the-shelf) Evals from AI Azure 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F9FA1E6-2DAD-C56C-C33F-C0843C507950}"/>
              </a:ext>
            </a:extLst>
          </p:cNvPr>
          <p:cNvCxnSpPr>
            <a:cxnSpLocks/>
          </p:cNvCxnSpPr>
          <p:nvPr/>
        </p:nvCxnSpPr>
        <p:spPr>
          <a:xfrm rot="10800000">
            <a:off x="8386610" y="3768664"/>
            <a:ext cx="183578" cy="84757"/>
          </a:xfrm>
          <a:prstGeom prst="curvedConnector2">
            <a:avLst/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C9A2D32-5D8E-0878-ECB2-77E151303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20" y="772911"/>
            <a:ext cx="10864159" cy="3591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228AF9-D0BC-E908-5DA4-34CAF5007948}"/>
              </a:ext>
            </a:extLst>
          </p:cNvPr>
          <p:cNvSpPr txBox="1"/>
          <p:nvPr/>
        </p:nvSpPr>
        <p:spPr>
          <a:xfrm>
            <a:off x="783770" y="5579067"/>
            <a:ext cx="1679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 Microsoft Azure </a:t>
            </a:r>
          </a:p>
        </p:txBody>
      </p:sp>
    </p:spTree>
    <p:extLst>
      <p:ext uri="{BB962C8B-B14F-4D97-AF65-F5344CB8AC3E}">
        <p14:creationId xmlns:p14="http://schemas.microsoft.com/office/powerpoint/2010/main" val="1407047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82352-359E-6760-4019-D2B869F25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D06E65-EF9B-5774-E33C-14249A8BB945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 Test Data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Guidelines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0C53B21-6BD1-CA13-6CA3-D5F474F472B1}"/>
              </a:ext>
            </a:extLst>
          </p:cNvPr>
          <p:cNvSpPr/>
          <p:nvPr/>
        </p:nvSpPr>
        <p:spPr>
          <a:xfrm>
            <a:off x="40289" y="498185"/>
            <a:ext cx="11812558" cy="376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u="sng" dirty="0">
                <a:solidFill>
                  <a:srgbClr val="660066"/>
                </a:solidFill>
              </a:rPr>
              <a:t>Define Test Data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Build Input/output pairs tailored to your use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Inputs: Cover diverse scenarios, edge cases, domain-specific variations.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Outputs: Clearly defined expected results.</a:t>
            </a:r>
          </a:p>
          <a:p>
            <a:r>
              <a:rPr lang="en-US" b="1" u="sng" dirty="0">
                <a:solidFill>
                  <a:srgbClr val="660066"/>
                </a:solidFill>
              </a:rPr>
              <a:t>Methods for Creating Test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Human-Generated Data: This is the best approach. It results in a  high-quality dataset but expensive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Synthetic Data: Scalable using large models but requires validation</a:t>
            </a:r>
          </a:p>
          <a:p>
            <a:r>
              <a:rPr lang="en-US" b="1" u="sng" dirty="0">
                <a:solidFill>
                  <a:srgbClr val="660066"/>
                </a:solidFill>
              </a:rPr>
              <a:t>Use Case-Specific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Address unique needs like domain knowledge, personas, edge cases or interaction styles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0066"/>
                </a:solidFill>
              </a:rPr>
              <a:t>Iterative Improvement</a:t>
            </a:r>
          </a:p>
          <a:p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3A4E94-944A-95A4-2B35-C120B7977EDB}"/>
              </a:ext>
            </a:extLst>
          </p:cNvPr>
          <p:cNvSpPr/>
          <p:nvPr/>
        </p:nvSpPr>
        <p:spPr>
          <a:xfrm>
            <a:off x="2258014" y="4219550"/>
            <a:ext cx="2736550" cy="1061005"/>
          </a:xfrm>
          <a:prstGeom prst="roundRect">
            <a:avLst/>
          </a:prstGeom>
          <a:noFill/>
          <a:ln w="57150">
            <a:solidFill>
              <a:srgbClr val="FFD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rgbClr val="421C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Golden Test Dataset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Input / output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Human 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21C5E"/>
                </a:solidFill>
                <a:cs typeface="Arial" panose="020B0604020202020204" pitchFamily="34" charset="0"/>
              </a:rPr>
              <a:t>Synthetic dataset</a:t>
            </a:r>
            <a:endParaRPr lang="en-US" sz="1400" b="1" dirty="0">
              <a:solidFill>
                <a:srgbClr val="421C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hat outline">
            <a:extLst>
              <a:ext uri="{FF2B5EF4-FFF2-40B4-BE49-F238E27FC236}">
                <a16:creationId xmlns:a16="http://schemas.microsoft.com/office/drawing/2014/main" id="{8FBBFE16-56C7-E1D2-EAE5-392471ACE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5637" y="4481034"/>
            <a:ext cx="768927" cy="76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1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FB06E-D083-0DE2-1541-2096877B9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B461FC-C8A3-A918-053A-F4058AABBF2A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Appendix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78438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8D57D-5279-68BE-6317-2F9213EA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ayers Design with solid fill">
            <a:extLst>
              <a:ext uri="{FF2B5EF4-FFF2-40B4-BE49-F238E27FC236}">
                <a16:creationId xmlns:a16="http://schemas.microsoft.com/office/drawing/2014/main" id="{6EB0C208-F944-631C-B9B5-715F48C96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107" y="-20840"/>
            <a:ext cx="532318" cy="532318"/>
          </a:xfrm>
          <a:prstGeom prst="rect">
            <a:avLst/>
          </a:prstGeom>
        </p:spPr>
      </p:pic>
      <p:pic>
        <p:nvPicPr>
          <p:cNvPr id="22" name="Graphic 21" descr="Layers Design with solid fill">
            <a:extLst>
              <a:ext uri="{FF2B5EF4-FFF2-40B4-BE49-F238E27FC236}">
                <a16:creationId xmlns:a16="http://schemas.microsoft.com/office/drawing/2014/main" id="{FD102DE8-19C5-6B0A-7089-C97CC72FD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777" y="-20840"/>
            <a:ext cx="532318" cy="5323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089441-2FBE-AF96-A720-514A8F1FA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" y="672259"/>
            <a:ext cx="11055431" cy="561870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4560827-8E33-C28E-52A6-D5855F26573D}"/>
              </a:ext>
            </a:extLst>
          </p:cNvPr>
          <p:cNvSpPr/>
          <p:nvPr/>
        </p:nvSpPr>
        <p:spPr>
          <a:xfrm>
            <a:off x="41570" y="44338"/>
            <a:ext cx="6172200" cy="461665"/>
          </a:xfrm>
          <a:prstGeom prst="roundRect">
            <a:avLst/>
          </a:prstGeom>
          <a:solidFill>
            <a:srgbClr val="FFB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0066"/>
                </a:solidFill>
              </a:rPr>
              <a:t> Precision &amp; Recall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98E1D-6376-93C8-D7A1-BF47F8864C55}"/>
              </a:ext>
            </a:extLst>
          </p:cNvPr>
          <p:cNvSpPr txBox="1"/>
          <p:nvPr/>
        </p:nvSpPr>
        <p:spPr>
          <a:xfrm>
            <a:off x="976745" y="6387631"/>
            <a:ext cx="3885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 Nvidia Deep Learning Institute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91F02A-2467-E9C7-5A96-ED7823BDB706}"/>
              </a:ext>
            </a:extLst>
          </p:cNvPr>
          <p:cNvSpPr txBox="1"/>
          <p:nvPr/>
        </p:nvSpPr>
        <p:spPr>
          <a:xfrm>
            <a:off x="9362208" y="1432898"/>
            <a:ext cx="2827125" cy="830997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Of the documents you </a:t>
            </a:r>
            <a:r>
              <a:rPr lang="en-US" sz="1600" b="1" dirty="0"/>
              <a:t>retrieved</a:t>
            </a:r>
            <a:r>
              <a:rPr lang="en-US" sz="1600" dirty="0"/>
              <a:t>, how many were actually </a:t>
            </a:r>
            <a:r>
              <a:rPr lang="en-US" sz="1600" b="1" dirty="0"/>
              <a:t>relevant</a:t>
            </a:r>
            <a:r>
              <a:rPr lang="en-US" sz="1600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75C21E-8A4D-D8E5-5A55-D4BE8FB17A08}"/>
              </a:ext>
            </a:extLst>
          </p:cNvPr>
          <p:cNvSpPr txBox="1"/>
          <p:nvPr/>
        </p:nvSpPr>
        <p:spPr>
          <a:xfrm>
            <a:off x="9362207" y="3995988"/>
            <a:ext cx="2827125" cy="830997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Of the documents that were </a:t>
            </a:r>
            <a:r>
              <a:rPr lang="en-US" sz="1600" b="1" dirty="0"/>
              <a:t>relevant</a:t>
            </a:r>
            <a:r>
              <a:rPr lang="en-US" sz="1600" dirty="0"/>
              <a:t>, how many did you actually </a:t>
            </a:r>
            <a:r>
              <a:rPr lang="en-US" sz="1600" b="1" dirty="0"/>
              <a:t>retrieve</a:t>
            </a:r>
            <a:r>
              <a:rPr lang="en-US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3558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164F4-DBBC-9228-24B6-DF6217F2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ayers Design with solid fill">
            <a:extLst>
              <a:ext uri="{FF2B5EF4-FFF2-40B4-BE49-F238E27FC236}">
                <a16:creationId xmlns:a16="http://schemas.microsoft.com/office/drawing/2014/main" id="{61150D0C-950E-5CBF-5859-1429495F9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107" y="-20840"/>
            <a:ext cx="532318" cy="532318"/>
          </a:xfrm>
          <a:prstGeom prst="rect">
            <a:avLst/>
          </a:prstGeom>
        </p:spPr>
      </p:pic>
      <p:pic>
        <p:nvPicPr>
          <p:cNvPr id="22" name="Graphic 21" descr="Layers Design with solid fill">
            <a:extLst>
              <a:ext uri="{FF2B5EF4-FFF2-40B4-BE49-F238E27FC236}">
                <a16:creationId xmlns:a16="http://schemas.microsoft.com/office/drawing/2014/main" id="{B2196BD0-1CC0-3374-6902-2198D0F0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777" y="-20840"/>
            <a:ext cx="532318" cy="5323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896A96-0563-CC3E-A378-3060FE046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70" y="2585243"/>
            <a:ext cx="8238103" cy="41868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CFBEB-558E-9318-57E9-10A52286ADAF}"/>
              </a:ext>
            </a:extLst>
          </p:cNvPr>
          <p:cNvSpPr txBox="1"/>
          <p:nvPr/>
        </p:nvSpPr>
        <p:spPr>
          <a:xfrm>
            <a:off x="20781" y="535999"/>
            <a:ext cx="114715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Precision</a:t>
            </a:r>
            <a:r>
              <a:rPr lang="en-US" dirty="0"/>
              <a:t> – Of all answers retrieved, how many were actually correct.</a:t>
            </a:r>
          </a:p>
          <a:p>
            <a:r>
              <a:rPr lang="en-US" dirty="0"/>
              <a:t>Useful when wrong answers are costly (e.g., legal search, medical advice). You’d rather show fewer but correct results.</a:t>
            </a:r>
            <a:br>
              <a:rPr lang="en-US" dirty="0"/>
            </a:br>
            <a:r>
              <a:rPr lang="en-US" b="1" dirty="0"/>
              <a:t>Recall</a:t>
            </a:r>
            <a:r>
              <a:rPr lang="en-US" dirty="0"/>
              <a:t> – Of all correct answers possible, how many did we retrieve.</a:t>
            </a:r>
          </a:p>
          <a:p>
            <a:r>
              <a:rPr lang="en-US" dirty="0"/>
              <a:t>Useful when </a:t>
            </a:r>
            <a:r>
              <a:rPr lang="en-US" i="1" dirty="0"/>
              <a:t>missing answers is costly</a:t>
            </a:r>
            <a:r>
              <a:rPr lang="en-US" dirty="0"/>
              <a:t> (e.g., research, intelligence gathering). You’d rather show more results even if some are wrong.</a:t>
            </a:r>
            <a:br>
              <a:rPr lang="en-US" dirty="0"/>
            </a:br>
            <a:r>
              <a:rPr lang="en-US" b="1" dirty="0"/>
              <a:t>F1</a:t>
            </a:r>
            <a:r>
              <a:rPr lang="en-US" dirty="0"/>
              <a:t> – Balance score between Precision and Recall (high only if both are high).</a:t>
            </a:r>
          </a:p>
          <a:p>
            <a:r>
              <a:rPr lang="en-US" dirty="0"/>
              <a:t>Useful when you </a:t>
            </a:r>
            <a:r>
              <a:rPr lang="en-US" i="1" dirty="0"/>
              <a:t>need a balance</a:t>
            </a:r>
            <a:r>
              <a:rPr lang="en-US" dirty="0"/>
              <a:t> between finding most correct answers and not including too many wrong ones (e.g., general Q&amp;A chatbots).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F0C1B-D6A0-934E-EEB6-B7A03B3628AF}"/>
              </a:ext>
            </a:extLst>
          </p:cNvPr>
          <p:cNvSpPr txBox="1"/>
          <p:nvPr/>
        </p:nvSpPr>
        <p:spPr>
          <a:xfrm>
            <a:off x="976745" y="6387631"/>
            <a:ext cx="3885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 Nvidia Deep Learning Institute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52932C-3A31-0EAA-253B-525D5A46D757}"/>
              </a:ext>
            </a:extLst>
          </p:cNvPr>
          <p:cNvSpPr/>
          <p:nvPr/>
        </p:nvSpPr>
        <p:spPr>
          <a:xfrm>
            <a:off x="41570" y="44338"/>
            <a:ext cx="6172200" cy="461665"/>
          </a:xfrm>
          <a:prstGeom prst="roundRect">
            <a:avLst/>
          </a:prstGeom>
          <a:solidFill>
            <a:srgbClr val="FFB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0066"/>
                </a:solidFill>
              </a:rPr>
              <a:t> Precision , Recall and F1 </a:t>
            </a:r>
          </a:p>
        </p:txBody>
      </p:sp>
    </p:spTree>
    <p:extLst>
      <p:ext uri="{BB962C8B-B14F-4D97-AF65-F5344CB8AC3E}">
        <p14:creationId xmlns:p14="http://schemas.microsoft.com/office/powerpoint/2010/main" val="157618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2CE13-2F14-D178-0ECA-924AB885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ayers Design with solid fill">
            <a:extLst>
              <a:ext uri="{FF2B5EF4-FFF2-40B4-BE49-F238E27FC236}">
                <a16:creationId xmlns:a16="http://schemas.microsoft.com/office/drawing/2014/main" id="{079DB388-FF1B-E126-3416-15E07ED83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107" y="-20840"/>
            <a:ext cx="532318" cy="532318"/>
          </a:xfrm>
          <a:prstGeom prst="rect">
            <a:avLst/>
          </a:prstGeom>
        </p:spPr>
      </p:pic>
      <p:pic>
        <p:nvPicPr>
          <p:cNvPr id="22" name="Graphic 21" descr="Layers Design with solid fill">
            <a:extLst>
              <a:ext uri="{FF2B5EF4-FFF2-40B4-BE49-F238E27FC236}">
                <a16:creationId xmlns:a16="http://schemas.microsoft.com/office/drawing/2014/main" id="{D83B7C59-403C-8C8E-74D1-1910622D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777" y="-20840"/>
            <a:ext cx="532318" cy="532318"/>
          </a:xfrm>
          <a:prstGeom prst="rect">
            <a:avLst/>
          </a:prstGeom>
        </p:spPr>
      </p:pic>
      <p:pic>
        <p:nvPicPr>
          <p:cNvPr id="6" name="Picture 5" descr="A diagram of a task&#10;&#10;AI-generated content may be incorrect.">
            <a:extLst>
              <a:ext uri="{FF2B5EF4-FFF2-40B4-BE49-F238E27FC236}">
                <a16:creationId xmlns:a16="http://schemas.microsoft.com/office/drawing/2014/main" id="{A6325C33-1403-7702-0994-BEB7540E2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" y="71540"/>
            <a:ext cx="11810819" cy="678645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83A49F-57AB-C9BC-1782-370DDF166F83}"/>
              </a:ext>
            </a:extLst>
          </p:cNvPr>
          <p:cNvSpPr/>
          <p:nvPr/>
        </p:nvSpPr>
        <p:spPr>
          <a:xfrm>
            <a:off x="9050300" y="14486"/>
            <a:ext cx="3013364" cy="461665"/>
          </a:xfrm>
          <a:prstGeom prst="roundRect">
            <a:avLst/>
          </a:prstGeom>
          <a:solidFill>
            <a:srgbClr val="FFB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0066"/>
                </a:solidFill>
              </a:rPr>
              <a:t> LangSmith Evals Framework</a:t>
            </a:r>
          </a:p>
        </p:txBody>
      </p:sp>
    </p:spTree>
    <p:extLst>
      <p:ext uri="{BB962C8B-B14F-4D97-AF65-F5344CB8AC3E}">
        <p14:creationId xmlns:p14="http://schemas.microsoft.com/office/powerpoint/2010/main" val="1243439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648C4-77B6-AC95-2EA8-05CD4DF23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7984B-B194-D7B4-A75A-97F74562F0E5}"/>
              </a:ext>
            </a:extLst>
          </p:cNvPr>
          <p:cNvSpPr txBox="1"/>
          <p:nvPr/>
        </p:nvSpPr>
        <p:spPr>
          <a:xfrm>
            <a:off x="9912" y="8405"/>
            <a:ext cx="12182088" cy="523220"/>
          </a:xfrm>
          <a:prstGeom prst="rect">
            <a:avLst/>
          </a:prstGeom>
          <a:solidFill>
            <a:srgbClr val="4F22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Appendix </a:t>
            </a:r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240E34-B13C-3630-55AC-EB42CFD2345C}"/>
              </a:ext>
            </a:extLst>
          </p:cNvPr>
          <p:cNvSpPr/>
          <p:nvPr/>
        </p:nvSpPr>
        <p:spPr>
          <a:xfrm>
            <a:off x="4052455" y="829988"/>
            <a:ext cx="7834746" cy="739039"/>
          </a:xfrm>
          <a:prstGeom prst="rect">
            <a:avLst/>
          </a:prstGeom>
          <a:solidFill>
            <a:srgbClr val="FFE7FF"/>
          </a:solidFill>
          <a:ln w="3810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660066"/>
                </a:solidFill>
              </a:rPr>
              <a:t>Weights &amp; Biases</a:t>
            </a:r>
            <a:r>
              <a:rPr lang="en-US" dirty="0">
                <a:solidFill>
                  <a:srgbClr val="660066"/>
                </a:solidFill>
              </a:rPr>
              <a:t> Weave framework helps customers evaluate, monitor, and iterate on their AI applications to accelerate the development and deployment process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477F27-6B6A-4B43-CD1F-56383D21B557}"/>
              </a:ext>
            </a:extLst>
          </p:cNvPr>
          <p:cNvSpPr/>
          <p:nvPr/>
        </p:nvSpPr>
        <p:spPr>
          <a:xfrm>
            <a:off x="4052455" y="1948744"/>
            <a:ext cx="7852062" cy="739039"/>
          </a:xfrm>
          <a:prstGeom prst="rect">
            <a:avLst/>
          </a:prstGeom>
          <a:solidFill>
            <a:srgbClr val="FFE7FF"/>
          </a:solidFill>
          <a:ln w="3810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660066"/>
                </a:solidFill>
              </a:rPr>
              <a:t>LangSmith</a:t>
            </a:r>
            <a:r>
              <a:rPr lang="en-US" dirty="0">
                <a:solidFill>
                  <a:srgbClr val="660066"/>
                </a:solidFill>
              </a:rPr>
              <a:t> is a framework that helps developers build, test, and monitor natural language processing (NLP)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F616EF-8E59-1D85-28A9-016D612E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43" y="2089631"/>
            <a:ext cx="2000529" cy="457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9DC803-A50C-0FCF-8321-D5EFD1C0B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99" y="911342"/>
            <a:ext cx="3153215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15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13022</TotalTime>
  <Words>1212</Words>
  <Application>Microsoft Office PowerPoint</Application>
  <PresentationFormat>Widescreen</PresentationFormat>
  <Paragraphs>243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818</cp:revision>
  <dcterms:created xsi:type="dcterms:W3CDTF">2024-02-17T16:11:40Z</dcterms:created>
  <dcterms:modified xsi:type="dcterms:W3CDTF">2025-09-02T13:20:43Z</dcterms:modified>
</cp:coreProperties>
</file>