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6"/>
  </p:handoutMasterIdLst>
  <p:sldIdLst>
    <p:sldId id="256" r:id="rId2"/>
    <p:sldId id="419" r:id="rId3"/>
    <p:sldId id="416" r:id="rId4"/>
    <p:sldId id="421" r:id="rId5"/>
    <p:sldId id="422" r:id="rId6"/>
    <p:sldId id="420" r:id="rId7"/>
    <p:sldId id="417" r:id="rId8"/>
    <p:sldId id="424" r:id="rId9"/>
    <p:sldId id="423" r:id="rId10"/>
    <p:sldId id="418" r:id="rId11"/>
    <p:sldId id="386" r:id="rId12"/>
    <p:sldId id="394" r:id="rId13"/>
    <p:sldId id="413" r:id="rId14"/>
    <p:sldId id="398" r:id="rId15"/>
    <p:sldId id="404" r:id="rId16"/>
    <p:sldId id="399" r:id="rId17"/>
    <p:sldId id="402" r:id="rId18"/>
    <p:sldId id="405" r:id="rId19"/>
    <p:sldId id="408" r:id="rId20"/>
    <p:sldId id="409" r:id="rId21"/>
    <p:sldId id="415" r:id="rId22"/>
    <p:sldId id="414" r:id="rId23"/>
    <p:sldId id="389" r:id="rId24"/>
    <p:sldId id="401" r:id="rId25"/>
    <p:sldId id="400" r:id="rId26"/>
    <p:sldId id="396" r:id="rId27"/>
    <p:sldId id="397" r:id="rId28"/>
    <p:sldId id="395" r:id="rId29"/>
    <p:sldId id="393" r:id="rId30"/>
    <p:sldId id="392" r:id="rId31"/>
    <p:sldId id="390" r:id="rId32"/>
    <p:sldId id="410" r:id="rId33"/>
    <p:sldId id="411" r:id="rId34"/>
    <p:sldId id="391" r:id="rId35"/>
    <p:sldId id="331" r:id="rId36"/>
    <p:sldId id="380" r:id="rId37"/>
    <p:sldId id="375" r:id="rId38"/>
    <p:sldId id="383" r:id="rId39"/>
    <p:sldId id="385" r:id="rId40"/>
    <p:sldId id="384" r:id="rId41"/>
    <p:sldId id="367" r:id="rId42"/>
    <p:sldId id="388" r:id="rId43"/>
    <p:sldId id="387" r:id="rId44"/>
    <p:sldId id="368" r:id="rId45"/>
    <p:sldId id="412" r:id="rId46"/>
    <p:sldId id="369" r:id="rId47"/>
    <p:sldId id="379" r:id="rId48"/>
    <p:sldId id="370" r:id="rId49"/>
    <p:sldId id="372" r:id="rId50"/>
    <p:sldId id="377" r:id="rId51"/>
    <p:sldId id="378" r:id="rId52"/>
    <p:sldId id="371" r:id="rId53"/>
    <p:sldId id="381" r:id="rId54"/>
    <p:sldId id="361"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9FF"/>
    <a:srgbClr val="660066"/>
    <a:srgbClr val="9900CC"/>
    <a:srgbClr val="660033"/>
    <a:srgbClr val="FFCCFF"/>
    <a:srgbClr val="FF9933"/>
    <a:srgbClr val="9A009A"/>
    <a:srgbClr val="800080"/>
    <a:srgbClr val="000000"/>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72" y="283"/>
      </p:cViewPr>
      <p:guideLst/>
    </p:cSldViewPr>
  </p:slideViewPr>
  <p:notesTextViewPr>
    <p:cViewPr>
      <p:scale>
        <a:sx n="1" d="1"/>
        <a:sy n="1" d="1"/>
      </p:scale>
      <p:origin x="0" y="0"/>
    </p:cViewPr>
  </p:notesTextViewPr>
  <p:sorterViewPr>
    <p:cViewPr>
      <p:scale>
        <a:sx n="130" d="100"/>
        <a:sy n="130" d="100"/>
      </p:scale>
      <p:origin x="0" y="-8501"/>
    </p:cViewPr>
  </p:sorter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5A689F-B19F-0616-4365-4F220F28373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69A243A-4958-51E6-2F57-8C62C18269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3E7709-AD18-4835-9C94-791BF552EE73}" type="datetimeFigureOut">
              <a:rPr lang="en-US" smtClean="0"/>
              <a:t>7/21/2025</a:t>
            </a:fld>
            <a:endParaRPr lang="en-US"/>
          </a:p>
        </p:txBody>
      </p:sp>
      <p:sp>
        <p:nvSpPr>
          <p:cNvPr id="4" name="Footer Placeholder 3">
            <a:extLst>
              <a:ext uri="{FF2B5EF4-FFF2-40B4-BE49-F238E27FC236}">
                <a16:creationId xmlns:a16="http://schemas.microsoft.com/office/drawing/2014/main" id="{667FA487-F380-07C7-15A2-37DDE4C0DF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A45652-E988-56D8-71E5-4A56E6D1C5E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81037E-8779-4661-B93B-A852127D10A0}" type="slidenum">
              <a:rPr lang="en-US" smtClean="0"/>
              <a:t>‹#›</a:t>
            </a:fld>
            <a:endParaRPr lang="en-US"/>
          </a:p>
        </p:txBody>
      </p:sp>
    </p:spTree>
    <p:extLst>
      <p:ext uri="{BB962C8B-B14F-4D97-AF65-F5344CB8AC3E}">
        <p14:creationId xmlns:p14="http://schemas.microsoft.com/office/powerpoint/2010/main" val="2032041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BAA6-B8BC-1F93-1D88-906B594B9E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510182-D4C3-A94B-E300-9E4D8525AE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5EF00C-1AA8-6E57-84D2-B0B6FEE167C3}"/>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5" name="Footer Placeholder 4">
            <a:extLst>
              <a:ext uri="{FF2B5EF4-FFF2-40B4-BE49-F238E27FC236}">
                <a16:creationId xmlns:a16="http://schemas.microsoft.com/office/drawing/2014/main" id="{813AB42D-8814-EBEF-F10A-25F1D51970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A4E3A-593E-9A24-1B24-7883B0116965}"/>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978702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9058-1983-92C5-10C6-155C0E8C70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59FE3E-8A61-BA8C-3A3B-4B0409ED70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3969F0-F6D7-E798-E601-0A8CFF141AC6}"/>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5" name="Footer Placeholder 4">
            <a:extLst>
              <a:ext uri="{FF2B5EF4-FFF2-40B4-BE49-F238E27FC236}">
                <a16:creationId xmlns:a16="http://schemas.microsoft.com/office/drawing/2014/main" id="{87720D75-9C7C-451C-1C96-2F290E44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68088F-D12E-4AEC-146A-0A564D83124C}"/>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246209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B1E7-DA08-8B62-A676-C49C143DA6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68CB48-47B1-1BE1-D5C0-C6768DAE52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D4AE2A-C1C3-E7C5-641A-A886DA3C38B0}"/>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5" name="Footer Placeholder 4">
            <a:extLst>
              <a:ext uri="{FF2B5EF4-FFF2-40B4-BE49-F238E27FC236}">
                <a16:creationId xmlns:a16="http://schemas.microsoft.com/office/drawing/2014/main" id="{0AF6011C-6C4F-DD72-AC2D-560EB931F3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B87C43-2469-5FC3-7F67-D7B50042A318}"/>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2276393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66D9-5B73-F757-AB80-E09FBA6C4D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4BDD7D-20F7-9639-1C3C-D1C338046F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2B0904-21FF-843A-8EEE-B2BFE1F5D0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9EF4C0-4C61-87CD-B1CE-8165DAA1B307}"/>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6" name="Footer Placeholder 5">
            <a:extLst>
              <a:ext uri="{FF2B5EF4-FFF2-40B4-BE49-F238E27FC236}">
                <a16:creationId xmlns:a16="http://schemas.microsoft.com/office/drawing/2014/main" id="{7320AE2F-9C86-773B-599D-222B06D69F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B10B33-76D8-06D3-6965-EE2EAF0FCF78}"/>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1668427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5863-20FD-6F5A-20D1-A6BBC04C8C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1B3F83-202B-CF5C-3BB9-3AEB394518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464F01-4B63-1A98-5BFE-178C3FAAC0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CC050F-6FE8-CA82-08B4-1F61097DC5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8A719A-3636-5192-C2EE-23CB42F43B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F9B3AF-4B55-0F2E-0B25-117278E2A32B}"/>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8" name="Footer Placeholder 7">
            <a:extLst>
              <a:ext uri="{FF2B5EF4-FFF2-40B4-BE49-F238E27FC236}">
                <a16:creationId xmlns:a16="http://schemas.microsoft.com/office/drawing/2014/main" id="{CA2BE0B1-36C9-CED0-3411-222B1E79F5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FF4061-C7AD-6F88-313F-6A9488FD386E}"/>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1772972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5800-AA0B-5787-A4C4-8C0B2353DE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BD40FC-658B-7A62-B16B-C90B5DDD6982}"/>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4" name="Footer Placeholder 3">
            <a:extLst>
              <a:ext uri="{FF2B5EF4-FFF2-40B4-BE49-F238E27FC236}">
                <a16:creationId xmlns:a16="http://schemas.microsoft.com/office/drawing/2014/main" id="{A37B2C26-E6EE-8A25-34A9-C0FA31047E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211FCF-F5CE-D78F-F35A-7F05F76EE724}"/>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302313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55BA96-D93E-5297-A599-56F789E8F6D1}"/>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3" name="Footer Placeholder 2">
            <a:extLst>
              <a:ext uri="{FF2B5EF4-FFF2-40B4-BE49-F238E27FC236}">
                <a16:creationId xmlns:a16="http://schemas.microsoft.com/office/drawing/2014/main" id="{B8FF5AFC-F394-A50F-5194-631E88E151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733FC4-1499-B942-046D-38B466D21A6E}"/>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3976064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4CDC7-42A9-9FEC-81E4-A620FEFB97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2969F3-5CF1-C516-C5D9-F8867CD7AF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0BB6E0-F00B-2477-1492-C647E9AC3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DA5E4C-909A-E2F8-EB52-C1E11C3A470B}"/>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6" name="Footer Placeholder 5">
            <a:extLst>
              <a:ext uri="{FF2B5EF4-FFF2-40B4-BE49-F238E27FC236}">
                <a16:creationId xmlns:a16="http://schemas.microsoft.com/office/drawing/2014/main" id="{16A6A8F5-C7D7-F2DB-1629-E68FD265D8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87F821-A334-A2C4-86D3-74F4665D9107}"/>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1826932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2CD8-2706-4B72-6E84-5A2BFA19E0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BE61B3-B8CC-338D-0D0A-1AB07C9E56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E64FF5-5C97-0264-74B3-129E1F4AA0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D15C0C-D5DB-75F2-E6E5-DDA54721BE23}"/>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6" name="Footer Placeholder 5">
            <a:extLst>
              <a:ext uri="{FF2B5EF4-FFF2-40B4-BE49-F238E27FC236}">
                <a16:creationId xmlns:a16="http://schemas.microsoft.com/office/drawing/2014/main" id="{B138A9C9-25A4-4D4F-B996-DD6CE67BC9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5F644A-9BC2-F9FF-179A-ABDDA21CFA03}"/>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3468900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1D941-5B5A-F0AB-1980-7F704915E9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FD2E8E-C1C1-D43E-868E-C2817BF9A7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673D6-3943-6D35-207E-5C259152F9D5}"/>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5" name="Footer Placeholder 4">
            <a:extLst>
              <a:ext uri="{FF2B5EF4-FFF2-40B4-BE49-F238E27FC236}">
                <a16:creationId xmlns:a16="http://schemas.microsoft.com/office/drawing/2014/main" id="{F8E75EBB-F784-FC4D-BBB9-9FADC4DBE5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2BFE9-00A5-1ABD-DD03-6C0A79ABF8CD}"/>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157184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619971-9B62-AF9D-D450-46F6F6710F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FE0055-148C-F8EC-41D0-D469F0BFA2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2F40FA-841F-03FA-2336-C5C39984F4E7}"/>
              </a:ext>
            </a:extLst>
          </p:cNvPr>
          <p:cNvSpPr>
            <a:spLocks noGrp="1"/>
          </p:cNvSpPr>
          <p:nvPr>
            <p:ph type="dt" sz="half" idx="10"/>
          </p:nvPr>
        </p:nvSpPr>
        <p:spPr/>
        <p:txBody>
          <a:bodyPr/>
          <a:lstStyle/>
          <a:p>
            <a:fld id="{FAA1EC05-0BB3-4879-9EDB-7093E11C6F4F}" type="datetimeFigureOut">
              <a:rPr lang="en-US" smtClean="0"/>
              <a:t>7/21/2025</a:t>
            </a:fld>
            <a:endParaRPr lang="en-US"/>
          </a:p>
        </p:txBody>
      </p:sp>
      <p:sp>
        <p:nvSpPr>
          <p:cNvPr id="5" name="Footer Placeholder 4">
            <a:extLst>
              <a:ext uri="{FF2B5EF4-FFF2-40B4-BE49-F238E27FC236}">
                <a16:creationId xmlns:a16="http://schemas.microsoft.com/office/drawing/2014/main" id="{A1085572-5A8D-DB68-4961-5BE709300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241594-3DCD-C182-DA8F-8D9C94D49200}"/>
              </a:ext>
            </a:extLst>
          </p:cNvPr>
          <p:cNvSpPr>
            <a:spLocks noGrp="1"/>
          </p:cNvSpPr>
          <p:nvPr>
            <p:ph type="sldNum" sz="quarter" idx="12"/>
          </p:nvPr>
        </p:nvSpPr>
        <p:spPr/>
        <p:txBody>
          <a:bodyPr/>
          <a:lstStyle/>
          <a:p>
            <a:fld id="{2F81D056-5E22-49BB-95DC-5307D0F623DF}" type="slidenum">
              <a:rPr lang="en-US" smtClean="0"/>
              <a:t>‹#›</a:t>
            </a:fld>
            <a:endParaRPr lang="en-US"/>
          </a:p>
        </p:txBody>
      </p:sp>
    </p:spTree>
    <p:extLst>
      <p:ext uri="{BB962C8B-B14F-4D97-AF65-F5344CB8AC3E}">
        <p14:creationId xmlns:p14="http://schemas.microsoft.com/office/powerpoint/2010/main" val="2648413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A0EEA5-6560-4364-48AE-A7607B74A2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94723D-FB77-0DC7-4B65-B63F195312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22AF5F-49B1-C882-EE5E-D13AD3E252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A1EC05-0BB3-4879-9EDB-7093E11C6F4F}" type="datetimeFigureOut">
              <a:rPr lang="en-US" smtClean="0"/>
              <a:t>7/21/2025</a:t>
            </a:fld>
            <a:endParaRPr lang="en-US"/>
          </a:p>
        </p:txBody>
      </p:sp>
      <p:sp>
        <p:nvSpPr>
          <p:cNvPr id="5" name="Footer Placeholder 4">
            <a:extLst>
              <a:ext uri="{FF2B5EF4-FFF2-40B4-BE49-F238E27FC236}">
                <a16:creationId xmlns:a16="http://schemas.microsoft.com/office/drawing/2014/main" id="{4A52A0DA-C579-7D80-DFC7-0A1FF0A0A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49919F-C087-A7AD-E8A5-CA05BAFB2E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81D056-5E22-49BB-95DC-5307D0F623DF}" type="slidenum">
              <a:rPr lang="en-US" smtClean="0"/>
              <a:t>‹#›</a:t>
            </a:fld>
            <a:endParaRPr lang="en-US"/>
          </a:p>
        </p:txBody>
      </p:sp>
    </p:spTree>
    <p:extLst>
      <p:ext uri="{BB962C8B-B14F-4D97-AF65-F5344CB8AC3E}">
        <p14:creationId xmlns:p14="http://schemas.microsoft.com/office/powerpoint/2010/main" val="675180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sv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sv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svg"/><Relationship Id="rId10" Type="http://schemas.openxmlformats.org/officeDocument/2006/relationships/image" Target="../media/image35.svg"/><Relationship Id="rId4" Type="http://schemas.openxmlformats.org/officeDocument/2006/relationships/image" Target="../media/image40.png"/><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4.svg"/></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sv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svg"/><Relationship Id="rId10" Type="http://schemas.openxmlformats.org/officeDocument/2006/relationships/image" Target="../media/image35.svg"/><Relationship Id="rId4" Type="http://schemas.openxmlformats.org/officeDocument/2006/relationships/image" Target="../media/image40.png"/><Relationship Id="rId9"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 Id="rId5" Type="http://schemas.openxmlformats.org/officeDocument/2006/relationships/image" Target="../media/image75.svg"/><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xml"/><Relationship Id="rId5" Type="http://schemas.openxmlformats.org/officeDocument/2006/relationships/image" Target="../media/image80.sv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Isosceles Triangle 6">
            <a:extLst>
              <a:ext uri="{FF2B5EF4-FFF2-40B4-BE49-F238E27FC236}">
                <a16:creationId xmlns:a16="http://schemas.microsoft.com/office/drawing/2014/main" id="{EB606098-C6B0-55BF-D9D7-70303F248394}"/>
              </a:ext>
            </a:extLst>
          </p:cNvPr>
          <p:cNvSpPr/>
          <p:nvPr/>
        </p:nvSpPr>
        <p:spPr>
          <a:xfrm>
            <a:off x="11411320" y="38801"/>
            <a:ext cx="709127" cy="486997"/>
          </a:xfrm>
          <a:prstGeom prst="triangle">
            <a:avLst/>
          </a:prstGeom>
          <a:solidFill>
            <a:srgbClr val="6600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36FB02D-C7CC-42CC-9D36-B5E55715072D}"/>
              </a:ext>
            </a:extLst>
          </p:cNvPr>
          <p:cNvSpPr/>
          <p:nvPr/>
        </p:nvSpPr>
        <p:spPr>
          <a:xfrm>
            <a:off x="-12646" y="-8823"/>
            <a:ext cx="12192000" cy="3322412"/>
          </a:xfrm>
          <a:prstGeom prst="rect">
            <a:avLst/>
          </a:prstGeom>
          <a:gradFill flip="none" rotWithShape="1">
            <a:gsLst>
              <a:gs pos="0">
                <a:srgbClr val="4F2270">
                  <a:shade val="30000"/>
                  <a:satMod val="115000"/>
                </a:srgbClr>
              </a:gs>
              <a:gs pos="29000">
                <a:srgbClr val="4F2270"/>
              </a:gs>
              <a:gs pos="100000">
                <a:srgbClr val="4F2270">
                  <a:shade val="100000"/>
                  <a:satMod val="11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FF79FF"/>
                </a:solidFill>
                <a:latin typeface="Arial" panose="020B0604020202020204" pitchFamily="34" charset="0"/>
                <a:cs typeface="Arial" panose="020B0604020202020204" pitchFamily="34" charset="0"/>
              </a:rPr>
              <a:t>4 ways to </a:t>
            </a:r>
          </a:p>
          <a:p>
            <a:pPr algn="ctr"/>
            <a:r>
              <a:rPr lang="en-US" sz="6500" b="1" dirty="0">
                <a:solidFill>
                  <a:srgbClr val="FFD347"/>
                </a:solidFill>
                <a:latin typeface="Arial" panose="020B0604020202020204" pitchFamily="34" charset="0"/>
                <a:cs typeface="Arial" panose="020B0604020202020204" pitchFamily="34" charset="0"/>
              </a:rPr>
              <a:t>Mitigate Hallucinations                                                                                                                                                                                                                                                                                                                                                                                                                                                                                                                                                                                                                                                                                                                                                                                                                                                                                                                                                                                                                                                                                                                                                                                                                                                                                                                                                                                                                                                                                                                                                                                                                                                                                                                                                                                                                                                       </a:t>
            </a:r>
          </a:p>
        </p:txBody>
      </p:sp>
      <p:pic>
        <p:nvPicPr>
          <p:cNvPr id="4" name="Graphic 3" descr="Continuous Improvement with solid fill">
            <a:extLst>
              <a:ext uri="{FF2B5EF4-FFF2-40B4-BE49-F238E27FC236}">
                <a16:creationId xmlns:a16="http://schemas.microsoft.com/office/drawing/2014/main" id="{686D70D4-58E0-137B-2B06-3FA4BCAA00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77849" y="6057658"/>
            <a:ext cx="451921" cy="451921"/>
          </a:xfrm>
          <a:prstGeom prst="rect">
            <a:avLst/>
          </a:prstGeom>
        </p:spPr>
      </p:pic>
      <p:sp>
        <p:nvSpPr>
          <p:cNvPr id="5" name="Isosceles Triangle 4">
            <a:extLst>
              <a:ext uri="{FF2B5EF4-FFF2-40B4-BE49-F238E27FC236}">
                <a16:creationId xmlns:a16="http://schemas.microsoft.com/office/drawing/2014/main" id="{41FC26FC-5897-CF43-3460-49218E64E699}"/>
              </a:ext>
            </a:extLst>
          </p:cNvPr>
          <p:cNvSpPr/>
          <p:nvPr/>
        </p:nvSpPr>
        <p:spPr>
          <a:xfrm rot="2484305">
            <a:off x="11019279" y="4326724"/>
            <a:ext cx="1379371" cy="733440"/>
          </a:xfrm>
          <a:prstGeom prst="triangl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D2715FA7-4961-5FEF-485B-1BF755A73D75}"/>
              </a:ext>
            </a:extLst>
          </p:cNvPr>
          <p:cNvSpPr/>
          <p:nvPr/>
        </p:nvSpPr>
        <p:spPr>
          <a:xfrm rot="2484305">
            <a:off x="1835047" y="17691"/>
            <a:ext cx="1379371" cy="733440"/>
          </a:xfrm>
          <a:prstGeom prst="triangl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Eye Scan outline">
            <a:extLst>
              <a:ext uri="{FF2B5EF4-FFF2-40B4-BE49-F238E27FC236}">
                <a16:creationId xmlns:a16="http://schemas.microsoft.com/office/drawing/2014/main" id="{A99B6ABC-1DDA-759F-4086-43AED8E36C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6611" y="-20284"/>
            <a:ext cx="1059024" cy="1059024"/>
          </a:xfrm>
          <a:prstGeom prst="rect">
            <a:avLst/>
          </a:prstGeom>
        </p:spPr>
      </p:pic>
      <p:pic>
        <p:nvPicPr>
          <p:cNvPr id="17" name="Graphic 16" descr="Eye Scan outline">
            <a:extLst>
              <a:ext uri="{FF2B5EF4-FFF2-40B4-BE49-F238E27FC236}">
                <a16:creationId xmlns:a16="http://schemas.microsoft.com/office/drawing/2014/main" id="{8BA59887-2212-B5E4-2D8B-9AC7499644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71793" y="3313589"/>
            <a:ext cx="648654" cy="648654"/>
          </a:xfrm>
          <a:prstGeom prst="rect">
            <a:avLst/>
          </a:prstGeom>
        </p:spPr>
      </p:pic>
      <p:sp>
        <p:nvSpPr>
          <p:cNvPr id="3" name="TextBox 2">
            <a:extLst>
              <a:ext uri="{FF2B5EF4-FFF2-40B4-BE49-F238E27FC236}">
                <a16:creationId xmlns:a16="http://schemas.microsoft.com/office/drawing/2014/main" id="{290B8287-2C0E-665B-5898-FA290A4A5761}"/>
              </a:ext>
            </a:extLst>
          </p:cNvPr>
          <p:cNvSpPr txBox="1"/>
          <p:nvPr/>
        </p:nvSpPr>
        <p:spPr>
          <a:xfrm>
            <a:off x="83976" y="3495568"/>
            <a:ext cx="6292877" cy="815608"/>
          </a:xfrm>
          <a:prstGeom prst="rect">
            <a:avLst/>
          </a:prstGeom>
          <a:noFill/>
        </p:spPr>
        <p:txBody>
          <a:bodyPr wrap="none" rtlCol="0">
            <a:spAutoFit/>
          </a:bodyPr>
          <a:lstStyle/>
          <a:p>
            <a:r>
              <a:rPr lang="en-US" sz="3200" b="1" dirty="0">
                <a:solidFill>
                  <a:srgbClr val="660066"/>
                </a:solidFill>
              </a:rPr>
              <a:t>Sandeep Arora :  Principal Architect </a:t>
            </a:r>
          </a:p>
          <a:p>
            <a:r>
              <a:rPr lang="en-US" sz="1500" b="1" dirty="0">
                <a:solidFill>
                  <a:srgbClr val="660066"/>
                </a:solidFill>
              </a:rPr>
              <a:t>https://www.linkedin.com/in/sandeeparora/</a:t>
            </a:r>
          </a:p>
        </p:txBody>
      </p:sp>
      <p:pic>
        <p:nvPicPr>
          <p:cNvPr id="11" name="Picture 10">
            <a:extLst>
              <a:ext uri="{FF2B5EF4-FFF2-40B4-BE49-F238E27FC236}">
                <a16:creationId xmlns:a16="http://schemas.microsoft.com/office/drawing/2014/main" id="{714940FC-B687-F6AB-0D26-844E3DD3ACB6}"/>
              </a:ext>
            </a:extLst>
          </p:cNvPr>
          <p:cNvPicPr>
            <a:picLocks noChangeAspect="1"/>
          </p:cNvPicPr>
          <p:nvPr/>
        </p:nvPicPr>
        <p:blipFill>
          <a:blip r:embed="rId6"/>
          <a:stretch>
            <a:fillRect/>
          </a:stretch>
        </p:blipFill>
        <p:spPr>
          <a:xfrm>
            <a:off x="346611" y="4976037"/>
            <a:ext cx="1562281" cy="1645974"/>
          </a:xfrm>
          <a:prstGeom prst="rect">
            <a:avLst/>
          </a:prstGeom>
        </p:spPr>
      </p:pic>
      <p:pic>
        <p:nvPicPr>
          <p:cNvPr id="13" name="Picture 12">
            <a:extLst>
              <a:ext uri="{FF2B5EF4-FFF2-40B4-BE49-F238E27FC236}">
                <a16:creationId xmlns:a16="http://schemas.microsoft.com/office/drawing/2014/main" id="{F62FA5D6-722E-B326-B226-2E1648E62078}"/>
              </a:ext>
            </a:extLst>
          </p:cNvPr>
          <p:cNvPicPr>
            <a:picLocks noChangeAspect="1"/>
          </p:cNvPicPr>
          <p:nvPr/>
        </p:nvPicPr>
        <p:blipFill>
          <a:blip r:embed="rId7"/>
          <a:stretch>
            <a:fillRect/>
          </a:stretch>
        </p:blipFill>
        <p:spPr>
          <a:xfrm>
            <a:off x="2176337" y="5018567"/>
            <a:ext cx="1575179" cy="1645974"/>
          </a:xfrm>
          <a:prstGeom prst="rect">
            <a:avLst/>
          </a:prstGeom>
        </p:spPr>
      </p:pic>
      <p:pic>
        <p:nvPicPr>
          <p:cNvPr id="15" name="Picture 14">
            <a:extLst>
              <a:ext uri="{FF2B5EF4-FFF2-40B4-BE49-F238E27FC236}">
                <a16:creationId xmlns:a16="http://schemas.microsoft.com/office/drawing/2014/main" id="{54CCF17E-864B-D541-37BB-ED29CDC5296B}"/>
              </a:ext>
            </a:extLst>
          </p:cNvPr>
          <p:cNvPicPr>
            <a:picLocks noChangeAspect="1"/>
          </p:cNvPicPr>
          <p:nvPr/>
        </p:nvPicPr>
        <p:blipFill>
          <a:blip r:embed="rId8"/>
          <a:stretch>
            <a:fillRect/>
          </a:stretch>
        </p:blipFill>
        <p:spPr>
          <a:xfrm>
            <a:off x="4118729" y="5018567"/>
            <a:ext cx="1632793" cy="1691633"/>
          </a:xfrm>
          <a:prstGeom prst="rect">
            <a:avLst/>
          </a:prstGeom>
        </p:spPr>
      </p:pic>
      <p:pic>
        <p:nvPicPr>
          <p:cNvPr id="19" name="Picture 18">
            <a:extLst>
              <a:ext uri="{FF2B5EF4-FFF2-40B4-BE49-F238E27FC236}">
                <a16:creationId xmlns:a16="http://schemas.microsoft.com/office/drawing/2014/main" id="{C992A7C0-B065-2B15-BEEB-D72BAF05F494}"/>
              </a:ext>
            </a:extLst>
          </p:cNvPr>
          <p:cNvPicPr>
            <a:picLocks noChangeAspect="1"/>
          </p:cNvPicPr>
          <p:nvPr/>
        </p:nvPicPr>
        <p:blipFill>
          <a:blip r:embed="rId9"/>
          <a:stretch>
            <a:fillRect/>
          </a:stretch>
        </p:blipFill>
        <p:spPr>
          <a:xfrm>
            <a:off x="6153613" y="5024438"/>
            <a:ext cx="1575180" cy="1672229"/>
          </a:xfrm>
          <a:prstGeom prst="rect">
            <a:avLst/>
          </a:prstGeom>
        </p:spPr>
      </p:pic>
    </p:spTree>
    <p:extLst>
      <p:ext uri="{BB962C8B-B14F-4D97-AF65-F5344CB8AC3E}">
        <p14:creationId xmlns:p14="http://schemas.microsoft.com/office/powerpoint/2010/main" val="2867037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45BA3-1DE2-0530-0382-F63C3166B22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30B8BC3-06C2-3EB2-A58F-8353CDB4A6E0}"/>
              </a:ext>
            </a:extLst>
          </p:cNvPr>
          <p:cNvSpPr/>
          <p:nvPr/>
        </p:nvSpPr>
        <p:spPr>
          <a:xfrm>
            <a:off x="592282" y="2047959"/>
            <a:ext cx="10816935" cy="16304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rgbClr val="660033"/>
                </a:solidFill>
              </a:rPr>
              <a:t>LLMs can sometimes produce answers that sound correct but are </a:t>
            </a:r>
            <a:r>
              <a:rPr lang="en-US" sz="2800" b="1" dirty="0">
                <a:solidFill>
                  <a:srgbClr val="660033"/>
                </a:solidFill>
              </a:rPr>
              <a:t>wrong</a:t>
            </a:r>
            <a:r>
              <a:rPr lang="en-US" sz="2800" dirty="0">
                <a:solidFill>
                  <a:srgbClr val="660033"/>
                </a:solidFill>
              </a:rPr>
              <a:t> or </a:t>
            </a:r>
            <a:r>
              <a:rPr lang="en-US" sz="2800" b="1" dirty="0">
                <a:solidFill>
                  <a:srgbClr val="660033"/>
                </a:solidFill>
              </a:rPr>
              <a:t>inconsistent</a:t>
            </a:r>
            <a:r>
              <a:rPr lang="en-US" sz="2800" dirty="0">
                <a:solidFill>
                  <a:srgbClr val="660033"/>
                </a:solidFill>
              </a:rPr>
              <a:t> with given context. This issue, known as "</a:t>
            </a:r>
            <a:r>
              <a:rPr lang="en-US" sz="2800" b="1" dirty="0">
                <a:solidFill>
                  <a:srgbClr val="660033"/>
                </a:solidFill>
              </a:rPr>
              <a:t>hallucination</a:t>
            </a:r>
            <a:r>
              <a:rPr lang="en-US" sz="2800" dirty="0">
                <a:solidFill>
                  <a:srgbClr val="660033"/>
                </a:solidFill>
              </a:rPr>
              <a:t>," can impact the reliability of AI-driven solutions.</a:t>
            </a:r>
          </a:p>
        </p:txBody>
      </p:sp>
      <p:sp>
        <p:nvSpPr>
          <p:cNvPr id="4" name="Rectangle: Rounded Corners 3">
            <a:extLst>
              <a:ext uri="{FF2B5EF4-FFF2-40B4-BE49-F238E27FC236}">
                <a16:creationId xmlns:a16="http://schemas.microsoft.com/office/drawing/2014/main" id="{873142CB-7AC0-7045-C8C8-0AA2A851A485}"/>
              </a:ext>
            </a:extLst>
          </p:cNvPr>
          <p:cNvSpPr/>
          <p:nvPr/>
        </p:nvSpPr>
        <p:spPr>
          <a:xfrm>
            <a:off x="592281" y="1525346"/>
            <a:ext cx="4156364" cy="523220"/>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660066"/>
                </a:solidFill>
              </a:rPr>
              <a:t>Hallucination</a:t>
            </a:r>
          </a:p>
        </p:txBody>
      </p:sp>
    </p:spTree>
    <p:extLst>
      <p:ext uri="{BB962C8B-B14F-4D97-AF65-F5344CB8AC3E}">
        <p14:creationId xmlns:p14="http://schemas.microsoft.com/office/powerpoint/2010/main" val="214854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A3FD9-55EB-23DD-5794-0315086957B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4D5B9D-F08E-493B-A2DF-4AB770A4BAF7}"/>
              </a:ext>
            </a:extLst>
          </p:cNvPr>
          <p:cNvSpPr/>
          <p:nvPr/>
        </p:nvSpPr>
        <p:spPr>
          <a:xfrm>
            <a:off x="987137" y="913232"/>
            <a:ext cx="10422081" cy="520713"/>
          </a:xfrm>
          <a:prstGeom prst="rect">
            <a:avLst/>
          </a:prstGeom>
          <a:noFill/>
          <a:ln>
            <a:solidFill>
              <a:srgbClr val="FF7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rgbClr val="660033"/>
                </a:solidFill>
              </a:rPr>
              <a:t>Allow LLM to say “I don’t know” when it cannot find the answer or is not sure</a:t>
            </a:r>
          </a:p>
        </p:txBody>
      </p:sp>
      <p:sp>
        <p:nvSpPr>
          <p:cNvPr id="6" name="TextBox 5">
            <a:extLst>
              <a:ext uri="{FF2B5EF4-FFF2-40B4-BE49-F238E27FC236}">
                <a16:creationId xmlns:a16="http://schemas.microsoft.com/office/drawing/2014/main" id="{DA62C7A9-0C43-21FC-C4E5-7683CD5D8349}"/>
              </a:ext>
            </a:extLst>
          </p:cNvPr>
          <p:cNvSpPr txBox="1"/>
          <p:nvPr/>
        </p:nvSpPr>
        <p:spPr>
          <a:xfrm>
            <a:off x="987137" y="1922318"/>
            <a:ext cx="10422081" cy="2862322"/>
          </a:xfrm>
          <a:prstGeom prst="rect">
            <a:avLst/>
          </a:prstGeom>
          <a:noFill/>
          <a:ln>
            <a:solidFill>
              <a:srgbClr val="9900CC"/>
            </a:solidFill>
          </a:ln>
        </p:spPr>
        <p:txBody>
          <a:bodyPr wrap="square" rtlCol="0">
            <a:spAutoFit/>
          </a:bodyPr>
          <a:lstStyle/>
          <a:p>
            <a:r>
              <a:rPr lang="en-US" dirty="0"/>
              <a:t>As our financial advisor,  please review these PDF’s on AceFashionCompany potential earnings report and statements. </a:t>
            </a:r>
          </a:p>
          <a:p>
            <a:endParaRPr lang="en-US" dirty="0"/>
          </a:p>
          <a:p>
            <a:r>
              <a:rPr lang="en-US" dirty="0"/>
              <a:t>&lt;report&gt; </a:t>
            </a:r>
          </a:p>
          <a:p>
            <a:r>
              <a:rPr lang="en-US" dirty="0"/>
              <a:t>{{REPORT}} </a:t>
            </a:r>
          </a:p>
          <a:p>
            <a:r>
              <a:rPr lang="en-US" dirty="0"/>
              <a:t>&lt;/report&gt; </a:t>
            </a:r>
          </a:p>
          <a:p>
            <a:endParaRPr lang="en-US" dirty="0"/>
          </a:p>
          <a:p>
            <a:r>
              <a:rPr lang="en-US" dirty="0"/>
              <a:t>Concentrate on earning projections, expenses, integration risks, and gov challenges. If any section is unclear or lacks sufficient detail, respond with: “I don’t have enough information to confidently assess this.”</a:t>
            </a:r>
          </a:p>
          <a:p>
            <a:endParaRPr lang="en-US" dirty="0"/>
          </a:p>
        </p:txBody>
      </p:sp>
      <p:pic>
        <p:nvPicPr>
          <p:cNvPr id="11" name="Graphic 10" descr="Badge 1 outline">
            <a:extLst>
              <a:ext uri="{FF2B5EF4-FFF2-40B4-BE49-F238E27FC236}">
                <a16:creationId xmlns:a16="http://schemas.microsoft.com/office/drawing/2014/main" id="{687E0923-BA50-A51E-93B4-0E41DEB987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2425" y="872547"/>
            <a:ext cx="520713" cy="520713"/>
          </a:xfrm>
          <a:prstGeom prst="rect">
            <a:avLst/>
          </a:prstGeom>
        </p:spPr>
      </p:pic>
    </p:spTree>
    <p:extLst>
      <p:ext uri="{BB962C8B-B14F-4D97-AF65-F5344CB8AC3E}">
        <p14:creationId xmlns:p14="http://schemas.microsoft.com/office/powerpoint/2010/main" val="278381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6C0DE-86C2-33FD-40BE-E7C0BBE67B4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D81EE9B-C6C7-1C4E-967A-78E363406C8C}"/>
              </a:ext>
            </a:extLst>
          </p:cNvPr>
          <p:cNvSpPr/>
          <p:nvPr/>
        </p:nvSpPr>
        <p:spPr>
          <a:xfrm>
            <a:off x="987137" y="477982"/>
            <a:ext cx="10422081" cy="955963"/>
          </a:xfrm>
          <a:prstGeom prst="rect">
            <a:avLst/>
          </a:prstGeom>
          <a:noFill/>
          <a:ln>
            <a:solidFill>
              <a:srgbClr val="FF7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rgbClr val="660033"/>
                </a:solidFill>
              </a:rPr>
              <a:t>Ask the LLM to extract and display “as-is” content first. Then perform its task.  This reduces hallucinations as now the LLM is explicitly grounded on truth. </a:t>
            </a:r>
          </a:p>
        </p:txBody>
      </p:sp>
      <p:sp>
        <p:nvSpPr>
          <p:cNvPr id="6" name="TextBox 5">
            <a:extLst>
              <a:ext uri="{FF2B5EF4-FFF2-40B4-BE49-F238E27FC236}">
                <a16:creationId xmlns:a16="http://schemas.microsoft.com/office/drawing/2014/main" id="{09BD35BB-B0B0-3A4F-B63E-2E8EBAC44171}"/>
              </a:ext>
            </a:extLst>
          </p:cNvPr>
          <p:cNvSpPr txBox="1"/>
          <p:nvPr/>
        </p:nvSpPr>
        <p:spPr>
          <a:xfrm>
            <a:off x="987137" y="1922318"/>
            <a:ext cx="10422081" cy="3416320"/>
          </a:xfrm>
          <a:prstGeom prst="rect">
            <a:avLst/>
          </a:prstGeom>
          <a:noFill/>
          <a:ln>
            <a:solidFill>
              <a:srgbClr val="9900CC"/>
            </a:solidFill>
          </a:ln>
        </p:spPr>
        <p:txBody>
          <a:bodyPr wrap="square" rtlCol="0">
            <a:spAutoFit/>
          </a:bodyPr>
          <a:lstStyle/>
          <a:p>
            <a:r>
              <a:rPr lang="en-US" dirty="0"/>
              <a:t>As our </a:t>
            </a:r>
            <a:r>
              <a:rPr lang="en-US" b="1" dirty="0"/>
              <a:t>Compliance advisor</a:t>
            </a:r>
            <a:r>
              <a:rPr lang="en-US" dirty="0"/>
              <a:t>,  please review these PDF’s containing EU AI Act recently released. </a:t>
            </a:r>
          </a:p>
          <a:p>
            <a:endParaRPr lang="en-US" dirty="0"/>
          </a:p>
          <a:p>
            <a:r>
              <a:rPr lang="en-US" dirty="0"/>
              <a:t>&lt;report&gt; </a:t>
            </a:r>
          </a:p>
          <a:p>
            <a:r>
              <a:rPr lang="en-US" dirty="0"/>
              <a:t>{{EU-PDF}}</a:t>
            </a:r>
          </a:p>
          <a:p>
            <a:r>
              <a:rPr lang="en-US" dirty="0"/>
              <a:t>{{Your-Company-AI-Product}} </a:t>
            </a:r>
          </a:p>
          <a:p>
            <a:r>
              <a:rPr lang="en-US" dirty="0"/>
              <a:t>&lt;/report&gt; </a:t>
            </a:r>
          </a:p>
          <a:p>
            <a:endParaRPr lang="en-US" dirty="0"/>
          </a:p>
          <a:p>
            <a:r>
              <a:rPr lang="en-US" dirty="0"/>
              <a:t>1. Extract exact quotes from the policy on permissible use of AI</a:t>
            </a:r>
          </a:p>
          <a:p>
            <a:br>
              <a:rPr lang="en-US" dirty="0"/>
            </a:br>
            <a:r>
              <a:rPr lang="en-US" dirty="0"/>
              <a:t>2. Use the quotes above to analyze the compliance of these policy sections.</a:t>
            </a:r>
          </a:p>
          <a:p>
            <a:pPr marL="285750" indent="-285750">
              <a:buFont typeface="Arial" panose="020B0604020202020204" pitchFamily="34" charset="0"/>
              <a:buChar char="•"/>
            </a:pPr>
            <a:r>
              <a:rPr lang="en-US" dirty="0"/>
              <a:t>Base your analysis based on the extracted quotes only.</a:t>
            </a:r>
          </a:p>
          <a:p>
            <a:pPr marL="285750" indent="-285750">
              <a:buFont typeface="Arial" panose="020B0604020202020204" pitchFamily="34" charset="0"/>
              <a:buChar char="•"/>
            </a:pPr>
            <a:r>
              <a:rPr lang="en-US" dirty="0"/>
              <a:t>When you answer, put the exact quote and your answer side-by-side.</a:t>
            </a:r>
          </a:p>
        </p:txBody>
      </p:sp>
      <p:pic>
        <p:nvPicPr>
          <p:cNvPr id="2" name="Graphic 1" descr="Badge outline">
            <a:extLst>
              <a:ext uri="{FF2B5EF4-FFF2-40B4-BE49-F238E27FC236}">
                <a16:creationId xmlns:a16="http://schemas.microsoft.com/office/drawing/2014/main" id="{8A134080-8334-3876-9991-201E357AF6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3569" y="477982"/>
            <a:ext cx="493568" cy="493568"/>
          </a:xfrm>
          <a:prstGeom prst="rect">
            <a:avLst/>
          </a:prstGeom>
        </p:spPr>
      </p:pic>
    </p:spTree>
    <p:extLst>
      <p:ext uri="{BB962C8B-B14F-4D97-AF65-F5344CB8AC3E}">
        <p14:creationId xmlns:p14="http://schemas.microsoft.com/office/powerpoint/2010/main" val="2788894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E14FB-DED9-F4F1-DE58-D746DD72334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D52ED91-C5D4-1B54-E6DC-D4D698EDF268}"/>
              </a:ext>
            </a:extLst>
          </p:cNvPr>
          <p:cNvSpPr/>
          <p:nvPr/>
        </p:nvSpPr>
        <p:spPr>
          <a:xfrm>
            <a:off x="987137" y="477982"/>
            <a:ext cx="10422081" cy="955963"/>
          </a:xfrm>
          <a:prstGeom prst="rect">
            <a:avLst/>
          </a:prstGeom>
          <a:noFill/>
          <a:ln>
            <a:solidFill>
              <a:srgbClr val="FF7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rgbClr val="660033"/>
                </a:solidFill>
              </a:rPr>
              <a:t>Citations : Ask the LLM for citations for each piece of content generated. Ask Human to verify.</a:t>
            </a:r>
          </a:p>
        </p:txBody>
      </p:sp>
      <p:sp>
        <p:nvSpPr>
          <p:cNvPr id="6" name="TextBox 5">
            <a:extLst>
              <a:ext uri="{FF2B5EF4-FFF2-40B4-BE49-F238E27FC236}">
                <a16:creationId xmlns:a16="http://schemas.microsoft.com/office/drawing/2014/main" id="{0A78F950-49B6-E91C-D0FC-BBA1F2A01F77}"/>
              </a:ext>
            </a:extLst>
          </p:cNvPr>
          <p:cNvSpPr txBox="1"/>
          <p:nvPr/>
        </p:nvSpPr>
        <p:spPr>
          <a:xfrm>
            <a:off x="987137" y="1922318"/>
            <a:ext cx="10422081" cy="2031325"/>
          </a:xfrm>
          <a:prstGeom prst="rect">
            <a:avLst/>
          </a:prstGeom>
          <a:noFill/>
          <a:ln>
            <a:solidFill>
              <a:srgbClr val="9900CC"/>
            </a:solidFill>
          </a:ln>
        </p:spPr>
        <p:txBody>
          <a:bodyPr wrap="square" rtlCol="0">
            <a:spAutoFit/>
          </a:bodyPr>
          <a:lstStyle/>
          <a:p>
            <a:r>
              <a:rPr lang="en-US" dirty="0"/>
              <a:t>As our </a:t>
            </a:r>
            <a:r>
              <a:rPr lang="en-US" b="1" dirty="0"/>
              <a:t>Product Adviso</a:t>
            </a:r>
            <a:r>
              <a:rPr lang="en-US" dirty="0"/>
              <a:t>r, perform a search on our products knowledge database</a:t>
            </a:r>
          </a:p>
          <a:p>
            <a:endParaRPr lang="en-US" dirty="0"/>
          </a:p>
          <a:p>
            <a:r>
              <a:rPr lang="en-US" dirty="0"/>
              <a:t>Here is the customer question {{question as a prompt}}</a:t>
            </a:r>
          </a:p>
          <a:p>
            <a:r>
              <a:rPr lang="en-US" dirty="0"/>
              <a:t>Get details from here  {{Search RAG  database}}</a:t>
            </a:r>
          </a:p>
          <a:p>
            <a:endParaRPr lang="en-US" dirty="0"/>
          </a:p>
          <a:p>
            <a:pPr marL="342900" indent="-342900">
              <a:buAutoNum type="arabicPeriod"/>
            </a:pPr>
            <a:r>
              <a:rPr lang="en-US" dirty="0"/>
              <a:t>Provide  your  answer based on the question and retrieved details </a:t>
            </a:r>
          </a:p>
          <a:p>
            <a:pPr marL="342900" indent="-342900">
              <a:buAutoNum type="arabicPeriod"/>
            </a:pPr>
            <a:r>
              <a:rPr lang="en-US" dirty="0"/>
              <a:t>Then also provide the document name, URL and description.  The URL needs to be a hyperlink.</a:t>
            </a:r>
          </a:p>
        </p:txBody>
      </p:sp>
      <p:pic>
        <p:nvPicPr>
          <p:cNvPr id="2" name="Graphic 1" descr="Badge 3 outline">
            <a:extLst>
              <a:ext uri="{FF2B5EF4-FFF2-40B4-BE49-F238E27FC236}">
                <a16:creationId xmlns:a16="http://schemas.microsoft.com/office/drawing/2014/main" id="{36AE9800-E712-4F54-8FC3-F6502CB26D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1001" y="477982"/>
            <a:ext cx="606136" cy="606136"/>
          </a:xfrm>
          <a:prstGeom prst="rect">
            <a:avLst/>
          </a:prstGeom>
        </p:spPr>
      </p:pic>
    </p:spTree>
    <p:extLst>
      <p:ext uri="{BB962C8B-B14F-4D97-AF65-F5344CB8AC3E}">
        <p14:creationId xmlns:p14="http://schemas.microsoft.com/office/powerpoint/2010/main" val="236229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EA99C-4C0D-31FC-0122-609EF0339D7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7AD5E3-28F0-88E4-54CE-3BD596844EDD}"/>
              </a:ext>
            </a:extLst>
          </p:cNvPr>
          <p:cNvSpPr/>
          <p:nvPr/>
        </p:nvSpPr>
        <p:spPr>
          <a:xfrm>
            <a:off x="966355" y="788537"/>
            <a:ext cx="10422081" cy="759705"/>
          </a:xfrm>
          <a:prstGeom prst="rect">
            <a:avLst/>
          </a:prstGeom>
          <a:noFill/>
          <a:ln>
            <a:solidFill>
              <a:srgbClr val="FF7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solidFill>
                  <a:srgbClr val="660033"/>
                </a:solidFill>
              </a:rPr>
              <a:t>Ask the LLM to show chain of thought reasoning step-by-step. Then answer the question. </a:t>
            </a:r>
          </a:p>
        </p:txBody>
      </p:sp>
      <p:sp>
        <p:nvSpPr>
          <p:cNvPr id="6" name="TextBox 5">
            <a:extLst>
              <a:ext uri="{FF2B5EF4-FFF2-40B4-BE49-F238E27FC236}">
                <a16:creationId xmlns:a16="http://schemas.microsoft.com/office/drawing/2014/main" id="{E68C708B-684E-6E31-1A3B-5028EC315249}"/>
              </a:ext>
            </a:extLst>
          </p:cNvPr>
          <p:cNvSpPr txBox="1"/>
          <p:nvPr/>
        </p:nvSpPr>
        <p:spPr>
          <a:xfrm>
            <a:off x="966355" y="2234045"/>
            <a:ext cx="10422081" cy="2585323"/>
          </a:xfrm>
          <a:prstGeom prst="rect">
            <a:avLst/>
          </a:prstGeom>
          <a:noFill/>
          <a:ln>
            <a:solidFill>
              <a:srgbClr val="9900CC"/>
            </a:solidFill>
          </a:ln>
        </p:spPr>
        <p:txBody>
          <a:bodyPr wrap="square" rtlCol="0">
            <a:spAutoFit/>
          </a:bodyPr>
          <a:lstStyle/>
          <a:p>
            <a:r>
              <a:rPr lang="en-US" dirty="0"/>
              <a:t>As our financial advisor,  please review these PDF’s on AceFashionCompany potential earnings report and statements. </a:t>
            </a:r>
          </a:p>
          <a:p>
            <a:endParaRPr lang="en-US" dirty="0"/>
          </a:p>
          <a:p>
            <a:r>
              <a:rPr lang="en-US" dirty="0"/>
              <a:t>&lt;report&gt; </a:t>
            </a:r>
          </a:p>
          <a:p>
            <a:r>
              <a:rPr lang="en-US" dirty="0"/>
              <a:t>{{REPORT}} </a:t>
            </a:r>
          </a:p>
          <a:p>
            <a:r>
              <a:rPr lang="en-US" dirty="0"/>
              <a:t>&lt;/report&gt; </a:t>
            </a:r>
          </a:p>
          <a:p>
            <a:endParaRPr lang="en-US" dirty="0"/>
          </a:p>
          <a:p>
            <a:r>
              <a:rPr lang="en-US" dirty="0"/>
              <a:t>Concentrate on earning projections, expenses and opportunities. What are the Sales projections for Q3.</a:t>
            </a:r>
          </a:p>
          <a:p>
            <a:r>
              <a:rPr lang="en-US" dirty="0"/>
              <a:t>First show the step-by-step reasoning. Then provide answer.</a:t>
            </a:r>
          </a:p>
        </p:txBody>
      </p:sp>
      <p:pic>
        <p:nvPicPr>
          <p:cNvPr id="2" name="Graphic 1" descr="Badge 4 outline">
            <a:extLst>
              <a:ext uri="{FF2B5EF4-FFF2-40B4-BE49-F238E27FC236}">
                <a16:creationId xmlns:a16="http://schemas.microsoft.com/office/drawing/2014/main" id="{8BF6FEEF-4637-3F33-CD18-E32CA4B837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6028" y="706581"/>
            <a:ext cx="540327" cy="540327"/>
          </a:xfrm>
          <a:prstGeom prst="rect">
            <a:avLst/>
          </a:prstGeom>
        </p:spPr>
      </p:pic>
    </p:spTree>
    <p:extLst>
      <p:ext uri="{BB962C8B-B14F-4D97-AF65-F5344CB8AC3E}">
        <p14:creationId xmlns:p14="http://schemas.microsoft.com/office/powerpoint/2010/main" val="4151858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65D40-E8E2-3B4E-EE17-F77311733B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1F8AF43-4EFD-264A-C4D3-4782A62AEE2A}"/>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Appendix </a:t>
            </a:r>
          </a:p>
        </p:txBody>
      </p:sp>
    </p:spTree>
    <p:extLst>
      <p:ext uri="{BB962C8B-B14F-4D97-AF65-F5344CB8AC3E}">
        <p14:creationId xmlns:p14="http://schemas.microsoft.com/office/powerpoint/2010/main" val="88553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C8207-68C9-A366-9F87-DE03C8B7086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ACBEA39-C39C-9CD5-BF0F-A5312A0FA4B4}"/>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pic>
        <p:nvPicPr>
          <p:cNvPr id="10" name="Picture 9">
            <a:extLst>
              <a:ext uri="{FF2B5EF4-FFF2-40B4-BE49-F238E27FC236}">
                <a16:creationId xmlns:a16="http://schemas.microsoft.com/office/drawing/2014/main" id="{B200C493-3109-8265-BD44-00C78C7B98A8}"/>
              </a:ext>
            </a:extLst>
          </p:cNvPr>
          <p:cNvPicPr>
            <a:picLocks noChangeAspect="1"/>
          </p:cNvPicPr>
          <p:nvPr/>
        </p:nvPicPr>
        <p:blipFill>
          <a:blip r:embed="rId2"/>
          <a:stretch>
            <a:fillRect/>
          </a:stretch>
        </p:blipFill>
        <p:spPr>
          <a:xfrm>
            <a:off x="4850606" y="1466198"/>
            <a:ext cx="4200088" cy="1740100"/>
          </a:xfrm>
          <a:prstGeom prst="rect">
            <a:avLst/>
          </a:prstGeom>
        </p:spPr>
      </p:pic>
    </p:spTree>
    <p:extLst>
      <p:ext uri="{BB962C8B-B14F-4D97-AF65-F5344CB8AC3E}">
        <p14:creationId xmlns:p14="http://schemas.microsoft.com/office/powerpoint/2010/main" val="2828688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0FD4A-1891-96B2-8676-FD1CAD0BFA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35ECA21-5E78-A71A-F67F-BF3E4A69CA84}"/>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pic>
        <p:nvPicPr>
          <p:cNvPr id="10" name="Picture 9">
            <a:extLst>
              <a:ext uri="{FF2B5EF4-FFF2-40B4-BE49-F238E27FC236}">
                <a16:creationId xmlns:a16="http://schemas.microsoft.com/office/drawing/2014/main" id="{A75BCFDF-FA89-5711-28AD-244E297CAEC2}"/>
              </a:ext>
            </a:extLst>
          </p:cNvPr>
          <p:cNvPicPr>
            <a:picLocks noChangeAspect="1"/>
          </p:cNvPicPr>
          <p:nvPr/>
        </p:nvPicPr>
        <p:blipFill>
          <a:blip r:embed="rId2"/>
          <a:stretch>
            <a:fillRect/>
          </a:stretch>
        </p:blipFill>
        <p:spPr>
          <a:xfrm>
            <a:off x="4850606" y="1466198"/>
            <a:ext cx="4200088" cy="1740100"/>
          </a:xfrm>
          <a:prstGeom prst="rect">
            <a:avLst/>
          </a:prstGeom>
        </p:spPr>
      </p:pic>
    </p:spTree>
    <p:extLst>
      <p:ext uri="{BB962C8B-B14F-4D97-AF65-F5344CB8AC3E}">
        <p14:creationId xmlns:p14="http://schemas.microsoft.com/office/powerpoint/2010/main" val="85260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61D74-2C0C-54F6-526F-3D6695532F6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29EF05D-278C-A789-E08D-84BE28DD941E}"/>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pic>
        <p:nvPicPr>
          <p:cNvPr id="10" name="Picture 9">
            <a:extLst>
              <a:ext uri="{FF2B5EF4-FFF2-40B4-BE49-F238E27FC236}">
                <a16:creationId xmlns:a16="http://schemas.microsoft.com/office/drawing/2014/main" id="{AEE255D6-AC4E-1E8F-2EC3-A41A97318DC7}"/>
              </a:ext>
            </a:extLst>
          </p:cNvPr>
          <p:cNvPicPr>
            <a:picLocks noChangeAspect="1"/>
          </p:cNvPicPr>
          <p:nvPr/>
        </p:nvPicPr>
        <p:blipFill>
          <a:blip r:embed="rId2"/>
          <a:stretch>
            <a:fillRect/>
          </a:stretch>
        </p:blipFill>
        <p:spPr>
          <a:xfrm>
            <a:off x="4850606" y="1466198"/>
            <a:ext cx="4200088" cy="1740100"/>
          </a:xfrm>
          <a:prstGeom prst="rect">
            <a:avLst/>
          </a:prstGeom>
        </p:spPr>
      </p:pic>
    </p:spTree>
    <p:extLst>
      <p:ext uri="{BB962C8B-B14F-4D97-AF65-F5344CB8AC3E}">
        <p14:creationId xmlns:p14="http://schemas.microsoft.com/office/powerpoint/2010/main" val="4201854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FAF4205-1438-425A-3383-07A48DA7DA32}"/>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Gen AI introduces new risks</a:t>
            </a:r>
            <a:endParaRPr lang="en-US" sz="28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DB80AEE-520B-324B-705D-0F573EA35CB8}"/>
              </a:ext>
            </a:extLst>
          </p:cNvPr>
          <p:cNvSpPr txBox="1"/>
          <p:nvPr/>
        </p:nvSpPr>
        <p:spPr>
          <a:xfrm>
            <a:off x="4080" y="501686"/>
            <a:ext cx="12178007" cy="707886"/>
          </a:xfrm>
          <a:prstGeom prst="rect">
            <a:avLst/>
          </a:prstGeom>
          <a:solidFill>
            <a:srgbClr val="FFC000"/>
          </a:solidFill>
        </p:spPr>
        <p:txBody>
          <a:bodyPr wrap="square">
            <a:spAutoFit/>
          </a:bodyPr>
          <a:lstStyle/>
          <a:p>
            <a:pPr algn="ctr"/>
            <a:r>
              <a:rPr lang="en-US" sz="2000" dirty="0"/>
              <a:t>Gen AI offer great promise but comes with risks related to responsible AI. Gen AI systems can cause harm such as promote misinformation, hallucinate, etc. and lead to a wide range of other negative impacts.. </a:t>
            </a:r>
          </a:p>
        </p:txBody>
      </p:sp>
      <p:sp>
        <p:nvSpPr>
          <p:cNvPr id="17" name="TextBox 16">
            <a:extLst>
              <a:ext uri="{FF2B5EF4-FFF2-40B4-BE49-F238E27FC236}">
                <a16:creationId xmlns:a16="http://schemas.microsoft.com/office/drawing/2014/main" id="{F0A20297-D0F3-D332-3FB4-B06414F6386C}"/>
              </a:ext>
            </a:extLst>
          </p:cNvPr>
          <p:cNvSpPr txBox="1"/>
          <p:nvPr/>
        </p:nvSpPr>
        <p:spPr>
          <a:xfrm>
            <a:off x="5030574" y="1740399"/>
            <a:ext cx="6897033" cy="861774"/>
          </a:xfrm>
          <a:prstGeom prst="rect">
            <a:avLst/>
          </a:prstGeom>
          <a:solidFill>
            <a:schemeClr val="accent4">
              <a:lumMod val="20000"/>
              <a:lumOff val="80000"/>
            </a:schemeClr>
          </a:solidFill>
        </p:spPr>
        <p:txBody>
          <a:bodyPr wrap="square">
            <a:spAutoFit/>
          </a:bodyPr>
          <a:lstStyle/>
          <a:p>
            <a:r>
              <a:rPr lang="en-US" sz="1400" b="1" dirty="0"/>
              <a:t>Bias &amp; fairness</a:t>
            </a:r>
          </a:p>
          <a:p>
            <a:r>
              <a:rPr lang="en-US" sz="1200" kern="0" dirty="0">
                <a:solidFill>
                  <a:srgbClr val="0D0D0D"/>
                </a:solidFill>
                <a:effectLst/>
                <a:latin typeface="Segoe UI" panose="020B0502040204020203" pitchFamily="34" charset="0"/>
                <a:ea typeface="Times New Roman" panose="02020603050405020304" pitchFamily="18" charset="0"/>
              </a:rPr>
              <a:t>LLMs can inherit and even amplify biases present in their training data. This can lead to outputs that are unfair or discriminatory, particularly in sensitive applications involving gender, race, or other personal characteristics.</a:t>
            </a:r>
          </a:p>
        </p:txBody>
      </p:sp>
      <p:sp>
        <p:nvSpPr>
          <p:cNvPr id="18" name="TextBox 17">
            <a:extLst>
              <a:ext uri="{FF2B5EF4-FFF2-40B4-BE49-F238E27FC236}">
                <a16:creationId xmlns:a16="http://schemas.microsoft.com/office/drawing/2014/main" id="{5166E366-B9F2-7430-EC94-43E5D3869C27}"/>
              </a:ext>
            </a:extLst>
          </p:cNvPr>
          <p:cNvSpPr txBox="1"/>
          <p:nvPr/>
        </p:nvSpPr>
        <p:spPr>
          <a:xfrm>
            <a:off x="5023652" y="3865482"/>
            <a:ext cx="6907848" cy="861774"/>
          </a:xfrm>
          <a:prstGeom prst="rect">
            <a:avLst/>
          </a:prstGeom>
          <a:solidFill>
            <a:schemeClr val="accent4">
              <a:lumMod val="40000"/>
              <a:lumOff val="60000"/>
            </a:schemeClr>
          </a:solidFill>
        </p:spPr>
        <p:txBody>
          <a:bodyPr wrap="square">
            <a:spAutoFit/>
          </a:bodyPr>
          <a:lstStyle/>
          <a:p>
            <a:r>
              <a:rPr lang="en-US" sz="1400" b="1" dirty="0"/>
              <a:t>Hallucination</a:t>
            </a:r>
          </a:p>
          <a:p>
            <a:r>
              <a:rPr lang="en-US" sz="1200" kern="0" dirty="0">
                <a:solidFill>
                  <a:srgbClr val="0D0D0D"/>
                </a:solidFill>
                <a:effectLst/>
                <a:latin typeface="Segoe UI" panose="020B0502040204020203" pitchFamily="34" charset="0"/>
                <a:ea typeface="Times New Roman" panose="02020603050405020304" pitchFamily="18" charset="0"/>
              </a:rPr>
              <a:t>instances where the model generates text that is factually incorrect, misleading, or entirely fabricated, despite being presented in a confident and plausible manner. This behavior can range from minor inaccuracies to completely erroneous statements.</a:t>
            </a:r>
          </a:p>
        </p:txBody>
      </p:sp>
      <p:sp>
        <p:nvSpPr>
          <p:cNvPr id="19" name="TextBox 18">
            <a:extLst>
              <a:ext uri="{FF2B5EF4-FFF2-40B4-BE49-F238E27FC236}">
                <a16:creationId xmlns:a16="http://schemas.microsoft.com/office/drawing/2014/main" id="{80DA93A0-6A50-982A-F78D-EA4745F17A9A}"/>
              </a:ext>
            </a:extLst>
          </p:cNvPr>
          <p:cNvSpPr txBox="1"/>
          <p:nvPr/>
        </p:nvSpPr>
        <p:spPr>
          <a:xfrm>
            <a:off x="5019760" y="4825889"/>
            <a:ext cx="6907848" cy="861774"/>
          </a:xfrm>
          <a:prstGeom prst="rect">
            <a:avLst/>
          </a:prstGeom>
          <a:solidFill>
            <a:schemeClr val="accent4">
              <a:lumMod val="20000"/>
              <a:lumOff val="80000"/>
            </a:schemeClr>
          </a:solidFill>
        </p:spPr>
        <p:txBody>
          <a:bodyPr wrap="square">
            <a:spAutoFit/>
          </a:bodyPr>
          <a:lstStyle/>
          <a:p>
            <a:r>
              <a:rPr lang="en-US" sz="1400" b="1" dirty="0"/>
              <a:t>Offensive content</a:t>
            </a:r>
          </a:p>
          <a:p>
            <a:r>
              <a:rPr lang="en-US" sz="1200" kern="0" dirty="0">
                <a:solidFill>
                  <a:srgbClr val="0D0D0D"/>
                </a:solidFill>
                <a:effectLst/>
                <a:latin typeface="Segoe UI" panose="020B0502040204020203" pitchFamily="34" charset="0"/>
                <a:ea typeface="Times New Roman" panose="02020603050405020304" pitchFamily="18" charset="0"/>
              </a:rPr>
              <a:t>LLM models may generate other types of inappropriate or offensive content, which may make it inappropriate to deploy for sensitive contexts without additional mitigations that are specific to the use case.</a:t>
            </a:r>
          </a:p>
        </p:txBody>
      </p:sp>
      <p:sp>
        <p:nvSpPr>
          <p:cNvPr id="20" name="TextBox 19">
            <a:extLst>
              <a:ext uri="{FF2B5EF4-FFF2-40B4-BE49-F238E27FC236}">
                <a16:creationId xmlns:a16="http://schemas.microsoft.com/office/drawing/2014/main" id="{0EF6D88C-F4F2-07EF-B65F-4324A54C8E13}"/>
              </a:ext>
            </a:extLst>
          </p:cNvPr>
          <p:cNvSpPr txBox="1"/>
          <p:nvPr/>
        </p:nvSpPr>
        <p:spPr>
          <a:xfrm>
            <a:off x="5026005" y="2720409"/>
            <a:ext cx="6907848" cy="1046440"/>
          </a:xfrm>
          <a:prstGeom prst="rect">
            <a:avLst/>
          </a:prstGeom>
          <a:solidFill>
            <a:schemeClr val="accent4">
              <a:lumMod val="40000"/>
              <a:lumOff val="60000"/>
            </a:schemeClr>
          </a:solidFill>
        </p:spPr>
        <p:txBody>
          <a:bodyPr wrap="square">
            <a:spAutoFit/>
          </a:bodyPr>
          <a:lstStyle/>
          <a:p>
            <a:r>
              <a:rPr lang="en-US" sz="1400" b="1" dirty="0"/>
              <a:t>Security &amp; Jailbreak</a:t>
            </a:r>
          </a:p>
          <a:p>
            <a:r>
              <a:rPr lang="en-US" sz="1200" dirty="0">
                <a:latin typeface="Segoe UI" panose="020B0502040204020203" pitchFamily="34" charset="0"/>
                <a:cs typeface="Segoe UI" panose="020B0502040204020203" pitchFamily="34" charset="0"/>
              </a:rPr>
              <a:t>refers to the potential vulnerabilities or threats that could lead to unauthorized access, data breaches, or misuse of the models. This includes concerns such as data leakage or manipulation, where sensitive information trained into the model might be inadvertently revealed through its responses.</a:t>
            </a:r>
          </a:p>
        </p:txBody>
      </p:sp>
      <p:sp>
        <p:nvSpPr>
          <p:cNvPr id="21" name="Rectangle: Rounded Corners 20">
            <a:extLst>
              <a:ext uri="{FF2B5EF4-FFF2-40B4-BE49-F238E27FC236}">
                <a16:creationId xmlns:a16="http://schemas.microsoft.com/office/drawing/2014/main" id="{B1422BAF-2CC0-D900-9541-96DD5EB7D44E}"/>
              </a:ext>
            </a:extLst>
          </p:cNvPr>
          <p:cNvSpPr/>
          <p:nvPr/>
        </p:nvSpPr>
        <p:spPr>
          <a:xfrm>
            <a:off x="953903" y="2677886"/>
            <a:ext cx="2463509" cy="2052740"/>
          </a:xfrm>
          <a:prstGeom prst="roundRect">
            <a:avLst/>
          </a:prstGeom>
          <a:noFill/>
          <a:ln w="12700">
            <a:solidFill>
              <a:srgbClr val="66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421C5E"/>
                </a:solidFill>
                <a:latin typeface="Arial" panose="020B0604020202020204" pitchFamily="34" charset="0"/>
                <a:cs typeface="Arial" panose="020B0604020202020204" pitchFamily="34" charset="0"/>
              </a:rPr>
              <a:t>LLM models introduce new risks</a:t>
            </a:r>
            <a:r>
              <a:rPr lang="en-US" sz="1600" b="1" dirty="0">
                <a:solidFill>
                  <a:srgbClr val="421C5E"/>
                </a:solidFill>
                <a:latin typeface="Arial" panose="020B0604020202020204" pitchFamily="34" charset="0"/>
                <a:cs typeface="Arial" panose="020B0604020202020204" pitchFamily="34" charset="0"/>
              </a:rPr>
              <a:t> </a:t>
            </a:r>
            <a:endParaRPr lang="en-US" sz="1000" b="1" dirty="0">
              <a:solidFill>
                <a:srgbClr val="421C5E"/>
              </a:solidFill>
              <a:latin typeface="Arial" panose="020B0604020202020204" pitchFamily="34" charset="0"/>
              <a:cs typeface="Arial" panose="020B0604020202020204" pitchFamily="34" charset="0"/>
            </a:endParaRPr>
          </a:p>
          <a:p>
            <a:pPr algn="ctr"/>
            <a:endParaRPr lang="en-US" sz="1000" b="1" dirty="0">
              <a:solidFill>
                <a:srgbClr val="421C5E"/>
              </a:solidFill>
              <a:latin typeface="Arial" panose="020B0604020202020204" pitchFamily="34" charset="0"/>
              <a:cs typeface="Arial" panose="020B0604020202020204" pitchFamily="34" charset="0"/>
            </a:endParaRPr>
          </a:p>
        </p:txBody>
      </p:sp>
      <p:sp>
        <p:nvSpPr>
          <p:cNvPr id="22" name="Right Brace 21">
            <a:extLst>
              <a:ext uri="{FF2B5EF4-FFF2-40B4-BE49-F238E27FC236}">
                <a16:creationId xmlns:a16="http://schemas.microsoft.com/office/drawing/2014/main" id="{690B88D2-1FB5-2967-A741-7C01AEC98594}"/>
              </a:ext>
            </a:extLst>
          </p:cNvPr>
          <p:cNvSpPr/>
          <p:nvPr/>
        </p:nvSpPr>
        <p:spPr>
          <a:xfrm>
            <a:off x="3781836" y="1998416"/>
            <a:ext cx="884315" cy="3941174"/>
          </a:xfrm>
          <a:prstGeom prst="rightBrace">
            <a:avLst>
              <a:gd name="adj1" fmla="val 8333"/>
              <a:gd name="adj2" fmla="val 51120"/>
            </a:avLst>
          </a:prstGeom>
          <a:solidFill>
            <a:schemeClr val="bg1">
              <a:lumMod val="95000"/>
            </a:schemeClr>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35561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BEC6A79-AAED-B198-9F9C-9057AE56819B}"/>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pic>
        <p:nvPicPr>
          <p:cNvPr id="1026" name="Picture 2" descr="Generative AI workflow diagram">
            <a:extLst>
              <a:ext uri="{FF2B5EF4-FFF2-40B4-BE49-F238E27FC236}">
                <a16:creationId xmlns:a16="http://schemas.microsoft.com/office/drawing/2014/main" id="{D575D09B-3458-9AE1-52B9-92A4765128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874" y="1007057"/>
            <a:ext cx="8080310" cy="4543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023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BEC6A79-AAED-B198-9F9C-9057AE56819B}"/>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pic>
        <p:nvPicPr>
          <p:cNvPr id="10" name="Picture 9">
            <a:extLst>
              <a:ext uri="{FF2B5EF4-FFF2-40B4-BE49-F238E27FC236}">
                <a16:creationId xmlns:a16="http://schemas.microsoft.com/office/drawing/2014/main" id="{5239B9E7-C4C3-F572-C9BD-1029525DC024}"/>
              </a:ext>
            </a:extLst>
          </p:cNvPr>
          <p:cNvPicPr>
            <a:picLocks noChangeAspect="1"/>
          </p:cNvPicPr>
          <p:nvPr/>
        </p:nvPicPr>
        <p:blipFill>
          <a:blip r:embed="rId2"/>
          <a:stretch>
            <a:fillRect/>
          </a:stretch>
        </p:blipFill>
        <p:spPr>
          <a:xfrm>
            <a:off x="4850606" y="1466198"/>
            <a:ext cx="4200088" cy="1740100"/>
          </a:xfrm>
          <a:prstGeom prst="rect">
            <a:avLst/>
          </a:prstGeom>
        </p:spPr>
      </p:pic>
    </p:spTree>
    <p:extLst>
      <p:ext uri="{BB962C8B-B14F-4D97-AF65-F5344CB8AC3E}">
        <p14:creationId xmlns:p14="http://schemas.microsoft.com/office/powerpoint/2010/main" val="1736963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Determine business use case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DD5E49E8-F912-5DD2-AC06-36C4795EB484}"/>
              </a:ext>
            </a:extLst>
          </p:cNvPr>
          <p:cNvSpPr txBox="1"/>
          <p:nvPr/>
        </p:nvSpPr>
        <p:spPr>
          <a:xfrm>
            <a:off x="4080" y="501686"/>
            <a:ext cx="12178007" cy="400110"/>
          </a:xfrm>
          <a:prstGeom prst="rect">
            <a:avLst/>
          </a:prstGeom>
          <a:solidFill>
            <a:srgbClr val="FFC000"/>
          </a:solidFill>
        </p:spPr>
        <p:txBody>
          <a:bodyPr wrap="square">
            <a:spAutoFit/>
          </a:bodyPr>
          <a:lstStyle/>
          <a:p>
            <a:pPr algn="ctr"/>
            <a:r>
              <a:rPr lang="en-US" sz="2000" dirty="0"/>
              <a:t>Designing a safe and responsible AI product starts with having a clear idea on your business use case. </a:t>
            </a:r>
          </a:p>
        </p:txBody>
      </p:sp>
      <p:sp>
        <p:nvSpPr>
          <p:cNvPr id="7" name="Rectangle 6">
            <a:extLst>
              <a:ext uri="{FF2B5EF4-FFF2-40B4-BE49-F238E27FC236}">
                <a16:creationId xmlns:a16="http://schemas.microsoft.com/office/drawing/2014/main" id="{579F07CD-3A76-7DD1-3C3C-91DDA1857242}"/>
              </a:ext>
            </a:extLst>
          </p:cNvPr>
          <p:cNvSpPr/>
          <p:nvPr/>
        </p:nvSpPr>
        <p:spPr>
          <a:xfrm>
            <a:off x="514180" y="1492898"/>
            <a:ext cx="4925571" cy="163285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a:p>
            <a:pPr algn="ctr"/>
            <a:r>
              <a:rPr lang="en-US" sz="1600" b="1" u="sng" dirty="0">
                <a:solidFill>
                  <a:schemeClr val="tx1"/>
                </a:solidFill>
              </a:rPr>
              <a:t>Narrow use cases  </a:t>
            </a:r>
            <a:endParaRPr lang="en-US" sz="1600" u="sng" dirty="0">
              <a:solidFill>
                <a:schemeClr val="tx1"/>
              </a:solidFill>
            </a:endParaRPr>
          </a:p>
          <a:p>
            <a:r>
              <a:rPr lang="en-US" sz="1400" b="1" dirty="0">
                <a:solidFill>
                  <a:schemeClr val="tx1"/>
                </a:solidFill>
              </a:rPr>
              <a:t>Customer support automation:</a:t>
            </a:r>
            <a:r>
              <a:rPr lang="en-US" sz="1400" dirty="0">
                <a:solidFill>
                  <a:schemeClr val="tx1"/>
                </a:solidFill>
              </a:rPr>
              <a:t> simple FAQ and standard queries</a:t>
            </a:r>
          </a:p>
          <a:p>
            <a:r>
              <a:rPr lang="en-US" sz="1400" b="1" dirty="0">
                <a:solidFill>
                  <a:schemeClr val="tx1"/>
                </a:solidFill>
              </a:rPr>
              <a:t>Content moderation</a:t>
            </a:r>
            <a:r>
              <a:rPr lang="en-US" sz="1400" dirty="0">
                <a:solidFill>
                  <a:schemeClr val="tx1"/>
                </a:solidFill>
              </a:rPr>
              <a:t>: Filter &amp; flag inappropriate content or spam</a:t>
            </a:r>
          </a:p>
          <a:p>
            <a:r>
              <a:rPr lang="en-US" sz="1400" b="1" dirty="0">
                <a:solidFill>
                  <a:schemeClr val="tx1"/>
                </a:solidFill>
              </a:rPr>
              <a:t>Text classification</a:t>
            </a:r>
            <a:r>
              <a:rPr lang="en-US" sz="1400" dirty="0">
                <a:solidFill>
                  <a:schemeClr val="tx1"/>
                </a:solidFill>
              </a:rPr>
              <a:t>: Sentiment analysis or topic labelling</a:t>
            </a:r>
          </a:p>
          <a:p>
            <a:r>
              <a:rPr lang="en-US" sz="1400" b="1" dirty="0">
                <a:solidFill>
                  <a:schemeClr val="tx1"/>
                </a:solidFill>
              </a:rPr>
              <a:t>Educational applications</a:t>
            </a:r>
            <a:r>
              <a:rPr lang="en-US" sz="1400" dirty="0">
                <a:solidFill>
                  <a:schemeClr val="tx1"/>
                </a:solidFill>
              </a:rPr>
              <a:t>: Quiz , training and flashcard apps</a:t>
            </a:r>
          </a:p>
          <a:p>
            <a:pPr algn="ctr"/>
            <a:endParaRPr lang="en-US" sz="1400" dirty="0">
              <a:solidFill>
                <a:schemeClr val="tx1"/>
              </a:solidFill>
            </a:endParaRPr>
          </a:p>
          <a:p>
            <a:pPr algn="ctr"/>
            <a:endParaRPr lang="en-US" sz="1400" dirty="0">
              <a:solidFill>
                <a:schemeClr val="tx1"/>
              </a:solidFill>
            </a:endParaRPr>
          </a:p>
        </p:txBody>
      </p:sp>
      <p:sp>
        <p:nvSpPr>
          <p:cNvPr id="8" name="Rectangle 7">
            <a:extLst>
              <a:ext uri="{FF2B5EF4-FFF2-40B4-BE49-F238E27FC236}">
                <a16:creationId xmlns:a16="http://schemas.microsoft.com/office/drawing/2014/main" id="{B4130378-3A69-6513-69C4-1AE2CB043AA5}"/>
              </a:ext>
            </a:extLst>
          </p:cNvPr>
          <p:cNvSpPr/>
          <p:nvPr/>
        </p:nvSpPr>
        <p:spPr>
          <a:xfrm>
            <a:off x="517088" y="3755573"/>
            <a:ext cx="4925571" cy="128277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u="sng" dirty="0">
                <a:solidFill>
                  <a:schemeClr val="tx1"/>
                </a:solidFill>
              </a:rPr>
              <a:t>Complex use cases</a:t>
            </a:r>
          </a:p>
          <a:p>
            <a:r>
              <a:rPr lang="en-US" sz="1400" b="1" dirty="0">
                <a:solidFill>
                  <a:schemeClr val="tx1"/>
                </a:solidFill>
              </a:rPr>
              <a:t>Advanced analytics</a:t>
            </a:r>
            <a:r>
              <a:rPr lang="en-US" sz="1400" dirty="0">
                <a:solidFill>
                  <a:schemeClr val="tx1"/>
                </a:solidFill>
              </a:rPr>
              <a:t>:  summarize multi-modal content  </a:t>
            </a:r>
          </a:p>
          <a:p>
            <a:r>
              <a:rPr lang="en-US" sz="1400" b="1" dirty="0">
                <a:solidFill>
                  <a:schemeClr val="tx1"/>
                </a:solidFill>
              </a:rPr>
              <a:t>Legal and contract analysis</a:t>
            </a:r>
            <a:r>
              <a:rPr lang="en-US" sz="1400" dirty="0">
                <a:solidFill>
                  <a:schemeClr val="tx1"/>
                </a:solidFill>
              </a:rPr>
              <a:t>: analyze large volume of legal content</a:t>
            </a:r>
          </a:p>
          <a:p>
            <a:r>
              <a:rPr lang="en-US" sz="1400" b="1" dirty="0">
                <a:solidFill>
                  <a:schemeClr val="tx1"/>
                </a:solidFill>
              </a:rPr>
              <a:t>Healthcare analytics</a:t>
            </a:r>
            <a:r>
              <a:rPr lang="en-US" sz="1400" dirty="0">
                <a:solidFill>
                  <a:schemeClr val="tx1"/>
                </a:solidFill>
              </a:rPr>
              <a:t>:  assist in diagnostics</a:t>
            </a:r>
          </a:p>
          <a:p>
            <a:r>
              <a:rPr lang="en-US" sz="1400" b="1" dirty="0">
                <a:solidFill>
                  <a:schemeClr val="tx1"/>
                </a:solidFill>
              </a:rPr>
              <a:t>Field service </a:t>
            </a:r>
            <a:r>
              <a:rPr lang="en-US" sz="1400" dirty="0">
                <a:solidFill>
                  <a:schemeClr val="tx1"/>
                </a:solidFill>
              </a:rPr>
              <a:t>:  multi-modal field service assistants</a:t>
            </a:r>
          </a:p>
          <a:p>
            <a:pPr algn="ctr"/>
            <a:endParaRPr lang="en-US" sz="1400" dirty="0">
              <a:solidFill>
                <a:schemeClr val="tx1"/>
              </a:solidFill>
            </a:endParaRPr>
          </a:p>
        </p:txBody>
      </p:sp>
      <p:sp>
        <p:nvSpPr>
          <p:cNvPr id="2" name="Rectangle 1">
            <a:extLst>
              <a:ext uri="{FF2B5EF4-FFF2-40B4-BE49-F238E27FC236}">
                <a16:creationId xmlns:a16="http://schemas.microsoft.com/office/drawing/2014/main" id="{56701E17-75C7-7FAA-7CF5-6F03733FCC73}"/>
              </a:ext>
            </a:extLst>
          </p:cNvPr>
          <p:cNvSpPr/>
          <p:nvPr/>
        </p:nvSpPr>
        <p:spPr>
          <a:xfrm>
            <a:off x="7116623" y="1716831"/>
            <a:ext cx="4745696" cy="1270842"/>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Risk assessment   </a:t>
            </a:r>
          </a:p>
          <a:p>
            <a:pPr algn="ctr"/>
            <a:r>
              <a:rPr lang="en-US" i="1" dirty="0">
                <a:solidFill>
                  <a:srgbClr val="FFCCFF"/>
                </a:solidFill>
              </a:rPr>
              <a:t>Identify potential risks related to your business use case and industry</a:t>
            </a:r>
          </a:p>
        </p:txBody>
      </p:sp>
      <p:sp>
        <p:nvSpPr>
          <p:cNvPr id="5" name="Rectangle 4">
            <a:extLst>
              <a:ext uri="{FF2B5EF4-FFF2-40B4-BE49-F238E27FC236}">
                <a16:creationId xmlns:a16="http://schemas.microsoft.com/office/drawing/2014/main" id="{F5D51BB4-A72A-455B-972D-957AF8EA113C}"/>
              </a:ext>
            </a:extLst>
          </p:cNvPr>
          <p:cNvSpPr/>
          <p:nvPr/>
        </p:nvSpPr>
        <p:spPr>
          <a:xfrm>
            <a:off x="289249" y="1474237"/>
            <a:ext cx="5374433" cy="3564109"/>
          </a:xfrm>
          <a:prstGeom prst="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99BE146-50C6-40DC-A528-52DD3DC677E6}"/>
              </a:ext>
            </a:extLst>
          </p:cNvPr>
          <p:cNvSpPr/>
          <p:nvPr/>
        </p:nvSpPr>
        <p:spPr>
          <a:xfrm>
            <a:off x="7157055" y="3418114"/>
            <a:ext cx="4745696" cy="1270842"/>
          </a:xfrm>
          <a:prstGeom prst="rect">
            <a:avLst/>
          </a:prstGeom>
          <a:solidFill>
            <a:srgbClr val="6600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Content Policies   </a:t>
            </a:r>
          </a:p>
          <a:p>
            <a:pPr algn="ctr"/>
            <a:r>
              <a:rPr lang="en-US" i="1" dirty="0">
                <a:solidFill>
                  <a:srgbClr val="FFCCFF"/>
                </a:solidFill>
              </a:rPr>
              <a:t>Define what content is allowable. Articulate safety limitations on producing harmful content</a:t>
            </a:r>
          </a:p>
        </p:txBody>
      </p:sp>
      <p:pic>
        <p:nvPicPr>
          <p:cNvPr id="10" name="Graphic 9" descr="Badge outline">
            <a:extLst>
              <a:ext uri="{FF2B5EF4-FFF2-40B4-BE49-F238E27FC236}">
                <a16:creationId xmlns:a16="http://schemas.microsoft.com/office/drawing/2014/main" id="{53F9E407-8297-09E5-0344-5633246936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91521" y="3774556"/>
            <a:ext cx="914400" cy="914400"/>
          </a:xfrm>
          <a:prstGeom prst="rect">
            <a:avLst/>
          </a:prstGeom>
        </p:spPr>
      </p:pic>
      <p:pic>
        <p:nvPicPr>
          <p:cNvPr id="12" name="Graphic 11" descr="Badge 1 outline">
            <a:extLst>
              <a:ext uri="{FF2B5EF4-FFF2-40B4-BE49-F238E27FC236}">
                <a16:creationId xmlns:a16="http://schemas.microsoft.com/office/drawing/2014/main" id="{59C4FA44-9DDB-436E-761F-E2AA7F0CB1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0699" y="-15087"/>
            <a:ext cx="506962" cy="506962"/>
          </a:xfrm>
          <a:prstGeom prst="rect">
            <a:avLst/>
          </a:prstGeom>
        </p:spPr>
      </p:pic>
    </p:spTree>
    <p:extLst>
      <p:ext uri="{BB962C8B-B14F-4D97-AF65-F5344CB8AC3E}">
        <p14:creationId xmlns:p14="http://schemas.microsoft.com/office/powerpoint/2010/main" val="3289012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343F7B4-7D48-F4E3-415B-D3F99F79A792}"/>
              </a:ext>
            </a:extLst>
          </p:cNvPr>
          <p:cNvSpPr/>
          <p:nvPr/>
        </p:nvSpPr>
        <p:spPr>
          <a:xfrm>
            <a:off x="598643" y="1836233"/>
            <a:ext cx="3056572" cy="1339876"/>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t>For your use case and business, which model and of what </a:t>
            </a:r>
            <a:r>
              <a:rPr lang="en-US" sz="1600" b="1" dirty="0"/>
              <a:t>size</a:t>
            </a:r>
            <a:r>
              <a:rPr lang="en-US" sz="1400" dirty="0"/>
              <a:t> is appropriate? </a:t>
            </a:r>
          </a:p>
          <a:p>
            <a:r>
              <a:rPr lang="en-US" sz="1400" i="1" dirty="0">
                <a:solidFill>
                  <a:srgbClr val="FF79FF"/>
                </a:solidFill>
              </a:rPr>
              <a:t>For narrow use cases maybe a small size model is sufficient</a:t>
            </a:r>
          </a:p>
        </p:txBody>
      </p:sp>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Model level mitigations</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DD5E49E8-F912-5DD2-AC06-36C4795EB484}"/>
              </a:ext>
            </a:extLst>
          </p:cNvPr>
          <p:cNvSpPr txBox="1"/>
          <p:nvPr/>
        </p:nvSpPr>
        <p:spPr>
          <a:xfrm>
            <a:off x="4080" y="501686"/>
            <a:ext cx="12178007" cy="707886"/>
          </a:xfrm>
          <a:prstGeom prst="rect">
            <a:avLst/>
          </a:prstGeom>
          <a:solidFill>
            <a:srgbClr val="FFC000"/>
          </a:solidFill>
        </p:spPr>
        <p:txBody>
          <a:bodyPr wrap="square">
            <a:spAutoFit/>
          </a:bodyPr>
          <a:lstStyle/>
          <a:p>
            <a:pPr algn="ctr"/>
            <a:r>
              <a:rPr lang="en-US" sz="2000" dirty="0"/>
              <a:t>It is important you want to choose the right model for your use case. Having the “right size” and “right type” model is critical for your success. </a:t>
            </a:r>
          </a:p>
        </p:txBody>
      </p:sp>
      <p:sp>
        <p:nvSpPr>
          <p:cNvPr id="11" name="Oval 10">
            <a:extLst>
              <a:ext uri="{FF2B5EF4-FFF2-40B4-BE49-F238E27FC236}">
                <a16:creationId xmlns:a16="http://schemas.microsoft.com/office/drawing/2014/main" id="{D827C286-55A3-AF7F-FE33-67A644DBA517}"/>
              </a:ext>
            </a:extLst>
          </p:cNvPr>
          <p:cNvSpPr/>
          <p:nvPr/>
        </p:nvSpPr>
        <p:spPr>
          <a:xfrm>
            <a:off x="1538514" y="3681892"/>
            <a:ext cx="968051" cy="707886"/>
          </a:xfrm>
          <a:prstGeom prst="ellipse">
            <a:avLst/>
          </a:prstGeom>
          <a:noFill/>
          <a:ln w="57150">
            <a:solidFill>
              <a:srgbClr val="FFCC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660066"/>
                </a:solidFill>
              </a:rPr>
              <a:t>Small model</a:t>
            </a:r>
          </a:p>
          <a:p>
            <a:pPr algn="ctr"/>
            <a:r>
              <a:rPr lang="en-US" sz="1200" dirty="0">
                <a:solidFill>
                  <a:srgbClr val="660066"/>
                </a:solidFill>
              </a:rPr>
              <a:t>(text)</a:t>
            </a:r>
          </a:p>
        </p:txBody>
      </p:sp>
      <p:sp>
        <p:nvSpPr>
          <p:cNvPr id="12" name="Oval 11">
            <a:extLst>
              <a:ext uri="{FF2B5EF4-FFF2-40B4-BE49-F238E27FC236}">
                <a16:creationId xmlns:a16="http://schemas.microsoft.com/office/drawing/2014/main" id="{5C9F910A-4A0A-B52B-834C-1821F25B1418}"/>
              </a:ext>
            </a:extLst>
          </p:cNvPr>
          <p:cNvSpPr/>
          <p:nvPr/>
        </p:nvSpPr>
        <p:spPr>
          <a:xfrm>
            <a:off x="1113885" y="4782598"/>
            <a:ext cx="1817310" cy="1579041"/>
          </a:xfrm>
          <a:prstGeom prst="ellipse">
            <a:avLst/>
          </a:prstGeom>
          <a:noFill/>
          <a:ln w="57150">
            <a:solidFill>
              <a:srgbClr val="66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660066"/>
                </a:solidFill>
              </a:rPr>
              <a:t>Large model</a:t>
            </a:r>
          </a:p>
          <a:p>
            <a:pPr algn="ctr"/>
            <a:r>
              <a:rPr lang="en-US" sz="1200" dirty="0">
                <a:solidFill>
                  <a:srgbClr val="660066"/>
                </a:solidFill>
              </a:rPr>
              <a:t>(text, image, video, audio)</a:t>
            </a:r>
          </a:p>
          <a:p>
            <a:pPr algn="ctr"/>
            <a:endParaRPr lang="en-US" sz="1400" b="1" dirty="0">
              <a:solidFill>
                <a:srgbClr val="660066"/>
              </a:solidFill>
            </a:endParaRPr>
          </a:p>
        </p:txBody>
      </p:sp>
      <p:sp>
        <p:nvSpPr>
          <p:cNvPr id="15" name="Rectangle 14">
            <a:extLst>
              <a:ext uri="{FF2B5EF4-FFF2-40B4-BE49-F238E27FC236}">
                <a16:creationId xmlns:a16="http://schemas.microsoft.com/office/drawing/2014/main" id="{44EE395F-A52F-BB4E-A3EA-1ED33044617B}"/>
              </a:ext>
            </a:extLst>
          </p:cNvPr>
          <p:cNvSpPr/>
          <p:nvPr/>
        </p:nvSpPr>
        <p:spPr>
          <a:xfrm>
            <a:off x="4253858" y="1886347"/>
            <a:ext cx="2870842" cy="1339876"/>
          </a:xfrm>
          <a:prstGeom prst="rect">
            <a:avLst/>
          </a:prstGeom>
          <a:solidFill>
            <a:srgbClr val="6600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Does the model have the right safety built into it </a:t>
            </a:r>
            <a:r>
              <a:rPr lang="en-US" sz="1400" b="1" dirty="0"/>
              <a:t>now</a:t>
            </a:r>
            <a:r>
              <a:rPr lang="en-US" sz="1400" dirty="0"/>
              <a:t>? Evaluate the modal card and make sure the safety is the right type for your application</a:t>
            </a:r>
          </a:p>
        </p:txBody>
      </p:sp>
      <p:sp>
        <p:nvSpPr>
          <p:cNvPr id="16" name="Rectangle 15">
            <a:extLst>
              <a:ext uri="{FF2B5EF4-FFF2-40B4-BE49-F238E27FC236}">
                <a16:creationId xmlns:a16="http://schemas.microsoft.com/office/drawing/2014/main" id="{7B8C37A6-3B9B-560A-89A1-88BE1130071F}"/>
              </a:ext>
            </a:extLst>
          </p:cNvPr>
          <p:cNvSpPr/>
          <p:nvPr/>
        </p:nvSpPr>
        <p:spPr>
          <a:xfrm>
            <a:off x="8175738" y="1853072"/>
            <a:ext cx="2991063" cy="1323037"/>
          </a:xfrm>
          <a:prstGeom prst="rect">
            <a:avLst/>
          </a:prstGeom>
          <a:solidFill>
            <a:srgbClr val="6600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Can the model be fine-tuned to introduce layers of safety mitigation and adapt to your use case?</a:t>
            </a:r>
          </a:p>
        </p:txBody>
      </p:sp>
      <p:pic>
        <p:nvPicPr>
          <p:cNvPr id="2" name="Graphic 1" descr="Badge outline">
            <a:extLst>
              <a:ext uri="{FF2B5EF4-FFF2-40B4-BE49-F238E27FC236}">
                <a16:creationId xmlns:a16="http://schemas.microsoft.com/office/drawing/2014/main" id="{9777E4EC-E629-C322-8941-DC25566419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872" y="-15872"/>
            <a:ext cx="564825" cy="564825"/>
          </a:xfrm>
          <a:prstGeom prst="rect">
            <a:avLst/>
          </a:prstGeom>
        </p:spPr>
      </p:pic>
      <p:pic>
        <p:nvPicPr>
          <p:cNvPr id="6" name="Graphic 5" descr="Lightbulb and gear outline">
            <a:extLst>
              <a:ext uri="{FF2B5EF4-FFF2-40B4-BE49-F238E27FC236}">
                <a16:creationId xmlns:a16="http://schemas.microsoft.com/office/drawing/2014/main" id="{0B63C976-8C9C-BBF2-64B3-3637E82F57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17532" y="1757854"/>
            <a:ext cx="332793" cy="332793"/>
          </a:xfrm>
          <a:prstGeom prst="rect">
            <a:avLst/>
          </a:prstGeom>
        </p:spPr>
      </p:pic>
      <p:pic>
        <p:nvPicPr>
          <p:cNvPr id="8" name="Graphic 7" descr="Bank with solid fill">
            <a:extLst>
              <a:ext uri="{FF2B5EF4-FFF2-40B4-BE49-F238E27FC236}">
                <a16:creationId xmlns:a16="http://schemas.microsoft.com/office/drawing/2014/main" id="{7F585017-0E3E-6933-E2AC-1CE0E574C37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0" y="2321812"/>
            <a:ext cx="598643" cy="598643"/>
          </a:xfrm>
          <a:prstGeom prst="rect">
            <a:avLst/>
          </a:prstGeom>
        </p:spPr>
      </p:pic>
      <p:sp>
        <p:nvSpPr>
          <p:cNvPr id="10" name="Rectangle: Rounded Corners 9">
            <a:extLst>
              <a:ext uri="{FF2B5EF4-FFF2-40B4-BE49-F238E27FC236}">
                <a16:creationId xmlns:a16="http://schemas.microsoft.com/office/drawing/2014/main" id="{65E19FBD-C119-3E6D-DEA8-0D69FB9E79FA}"/>
              </a:ext>
            </a:extLst>
          </p:cNvPr>
          <p:cNvSpPr/>
          <p:nvPr/>
        </p:nvSpPr>
        <p:spPr>
          <a:xfrm>
            <a:off x="512642" y="1618865"/>
            <a:ext cx="951722" cy="356357"/>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Size</a:t>
            </a:r>
          </a:p>
        </p:txBody>
      </p:sp>
      <p:sp>
        <p:nvSpPr>
          <p:cNvPr id="13" name="Rectangle: Rounded Corners 12">
            <a:extLst>
              <a:ext uri="{FF2B5EF4-FFF2-40B4-BE49-F238E27FC236}">
                <a16:creationId xmlns:a16="http://schemas.microsoft.com/office/drawing/2014/main" id="{A7B3CF62-8889-8BC7-8809-54AE064114C1}"/>
              </a:ext>
            </a:extLst>
          </p:cNvPr>
          <p:cNvSpPr/>
          <p:nvPr/>
        </p:nvSpPr>
        <p:spPr>
          <a:xfrm>
            <a:off x="4151191" y="1685540"/>
            <a:ext cx="1592384" cy="356357"/>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Built-in-safety</a:t>
            </a:r>
          </a:p>
        </p:txBody>
      </p:sp>
      <p:sp>
        <p:nvSpPr>
          <p:cNvPr id="14" name="Rectangle: Rounded Corners 13">
            <a:extLst>
              <a:ext uri="{FF2B5EF4-FFF2-40B4-BE49-F238E27FC236}">
                <a16:creationId xmlns:a16="http://schemas.microsoft.com/office/drawing/2014/main" id="{57E6A1AD-650E-4264-2B2A-55BEF65E72DB}"/>
              </a:ext>
            </a:extLst>
          </p:cNvPr>
          <p:cNvSpPr/>
          <p:nvPr/>
        </p:nvSpPr>
        <p:spPr>
          <a:xfrm>
            <a:off x="8046916" y="1656965"/>
            <a:ext cx="2392484" cy="356357"/>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Model customization</a:t>
            </a:r>
          </a:p>
        </p:txBody>
      </p:sp>
      <p:pic>
        <p:nvPicPr>
          <p:cNvPr id="18" name="Graphic 17" descr="Dollar with solid fill">
            <a:extLst>
              <a:ext uri="{FF2B5EF4-FFF2-40B4-BE49-F238E27FC236}">
                <a16:creationId xmlns:a16="http://schemas.microsoft.com/office/drawing/2014/main" id="{67F58DD2-E4F8-0A9F-6C88-2AD9D8F8462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35870" y="5008980"/>
            <a:ext cx="695325" cy="695325"/>
          </a:xfrm>
          <a:prstGeom prst="rect">
            <a:avLst/>
          </a:prstGeom>
        </p:spPr>
      </p:pic>
      <p:pic>
        <p:nvPicPr>
          <p:cNvPr id="19" name="Graphic 18" descr="Dollar with solid fill">
            <a:extLst>
              <a:ext uri="{FF2B5EF4-FFF2-40B4-BE49-F238E27FC236}">
                <a16:creationId xmlns:a16="http://schemas.microsoft.com/office/drawing/2014/main" id="{F526EE1D-1FDB-4EA0-2CC9-7EF89C3E89D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35870" y="3795222"/>
            <a:ext cx="297322" cy="297322"/>
          </a:xfrm>
          <a:prstGeom prst="rect">
            <a:avLst/>
          </a:prstGeom>
        </p:spPr>
      </p:pic>
      <p:pic>
        <p:nvPicPr>
          <p:cNvPr id="22" name="Picture 21">
            <a:extLst>
              <a:ext uri="{FF2B5EF4-FFF2-40B4-BE49-F238E27FC236}">
                <a16:creationId xmlns:a16="http://schemas.microsoft.com/office/drawing/2014/main" id="{B0B86106-7F2F-DA84-F0A0-9523D47B9C6F}"/>
              </a:ext>
            </a:extLst>
          </p:cNvPr>
          <p:cNvPicPr>
            <a:picLocks noChangeAspect="1"/>
          </p:cNvPicPr>
          <p:nvPr/>
        </p:nvPicPr>
        <p:blipFill>
          <a:blip r:embed="rId10"/>
          <a:stretch>
            <a:fillRect/>
          </a:stretch>
        </p:blipFill>
        <p:spPr>
          <a:xfrm>
            <a:off x="3667345" y="3792289"/>
            <a:ext cx="4043867" cy="1997958"/>
          </a:xfrm>
          <a:prstGeom prst="rect">
            <a:avLst/>
          </a:prstGeom>
        </p:spPr>
      </p:pic>
      <p:sp>
        <p:nvSpPr>
          <p:cNvPr id="23" name="TextBox 22">
            <a:extLst>
              <a:ext uri="{FF2B5EF4-FFF2-40B4-BE49-F238E27FC236}">
                <a16:creationId xmlns:a16="http://schemas.microsoft.com/office/drawing/2014/main" id="{122F5E0D-EE73-5085-B854-195B25AD9BBE}"/>
              </a:ext>
            </a:extLst>
          </p:cNvPr>
          <p:cNvSpPr txBox="1"/>
          <p:nvPr/>
        </p:nvSpPr>
        <p:spPr>
          <a:xfrm>
            <a:off x="3693315" y="5918164"/>
            <a:ext cx="3812385" cy="461665"/>
          </a:xfrm>
          <a:prstGeom prst="rect">
            <a:avLst/>
          </a:prstGeom>
          <a:noFill/>
        </p:spPr>
        <p:txBody>
          <a:bodyPr wrap="square" rtlCol="0">
            <a:spAutoFit/>
          </a:bodyPr>
          <a:lstStyle/>
          <a:p>
            <a:r>
              <a:rPr lang="en-US" sz="1200" dirty="0"/>
              <a:t>Source: Azure AI model card: Responsible AI benchmarks for Llama-2-chat model</a:t>
            </a:r>
          </a:p>
        </p:txBody>
      </p:sp>
    </p:spTree>
    <p:extLst>
      <p:ext uri="{BB962C8B-B14F-4D97-AF65-F5344CB8AC3E}">
        <p14:creationId xmlns:p14="http://schemas.microsoft.com/office/powerpoint/2010/main" val="2323805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System Input Safeguards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52322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Put </a:t>
            </a:r>
            <a:r>
              <a:rPr lang="en-US" sz="2000" b="1" dirty="0">
                <a:solidFill>
                  <a:schemeClr val="tx1"/>
                </a:solidFill>
              </a:rPr>
              <a:t>input</a:t>
            </a:r>
            <a:r>
              <a:rPr lang="en-US" dirty="0">
                <a:solidFill>
                  <a:schemeClr val="tx1"/>
                </a:solidFill>
              </a:rPr>
              <a:t> guardrails that monitors and blocks </a:t>
            </a:r>
            <a:r>
              <a:rPr lang="en-US" b="1" dirty="0">
                <a:solidFill>
                  <a:schemeClr val="tx1"/>
                </a:solidFill>
              </a:rPr>
              <a:t>unsafe</a:t>
            </a:r>
            <a:r>
              <a:rPr lang="en-US" dirty="0">
                <a:solidFill>
                  <a:schemeClr val="tx1"/>
                </a:solidFill>
              </a:rPr>
              <a:t>, </a:t>
            </a:r>
            <a:r>
              <a:rPr lang="en-US" b="1" dirty="0">
                <a:solidFill>
                  <a:schemeClr val="tx1"/>
                </a:solidFill>
              </a:rPr>
              <a:t>toxic</a:t>
            </a:r>
            <a:r>
              <a:rPr lang="en-US" dirty="0">
                <a:solidFill>
                  <a:schemeClr val="tx1"/>
                </a:solidFill>
              </a:rPr>
              <a:t>, </a:t>
            </a:r>
            <a:r>
              <a:rPr lang="en-US" b="1" dirty="0">
                <a:solidFill>
                  <a:schemeClr val="tx1"/>
                </a:solidFill>
              </a:rPr>
              <a:t>harmful</a:t>
            </a:r>
            <a:r>
              <a:rPr lang="en-US" dirty="0">
                <a:solidFill>
                  <a:schemeClr val="tx1"/>
                </a:solidFill>
              </a:rPr>
              <a:t> or </a:t>
            </a:r>
            <a:r>
              <a:rPr lang="en-US" b="1" dirty="0">
                <a:solidFill>
                  <a:schemeClr val="tx1"/>
                </a:solidFill>
              </a:rPr>
              <a:t>adversarial</a:t>
            </a:r>
            <a:r>
              <a:rPr lang="en-US" dirty="0">
                <a:solidFill>
                  <a:schemeClr val="tx1"/>
                </a:solidFill>
              </a:rPr>
              <a:t> content going into the model</a:t>
            </a:r>
          </a:p>
        </p:txBody>
      </p:sp>
      <p:sp>
        <p:nvSpPr>
          <p:cNvPr id="4" name="Rectangle: Rounded Corners 3">
            <a:extLst>
              <a:ext uri="{FF2B5EF4-FFF2-40B4-BE49-F238E27FC236}">
                <a16:creationId xmlns:a16="http://schemas.microsoft.com/office/drawing/2014/main" id="{B087F57A-8371-8011-B1A2-1A4C3ED52F59}"/>
              </a:ext>
            </a:extLst>
          </p:cNvPr>
          <p:cNvSpPr/>
          <p:nvPr/>
        </p:nvSpPr>
        <p:spPr>
          <a:xfrm>
            <a:off x="10454951" y="1380765"/>
            <a:ext cx="1440023" cy="660490"/>
          </a:xfrm>
          <a:prstGeom prst="roundRect">
            <a:avLst/>
          </a:prstGeom>
          <a:noFill/>
          <a:ln w="57150">
            <a:solidFill>
              <a:srgbClr val="66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21C5E"/>
                </a:solidFill>
                <a:latin typeface="Arial" panose="020B0604020202020204" pitchFamily="34" charset="0"/>
                <a:cs typeface="Arial" panose="020B0604020202020204" pitchFamily="34" charset="0"/>
              </a:rPr>
              <a:t>LLM Model</a:t>
            </a:r>
          </a:p>
        </p:txBody>
      </p:sp>
      <p:sp>
        <p:nvSpPr>
          <p:cNvPr id="5" name="Rectangle: Rounded Corners 4">
            <a:extLst>
              <a:ext uri="{FF2B5EF4-FFF2-40B4-BE49-F238E27FC236}">
                <a16:creationId xmlns:a16="http://schemas.microsoft.com/office/drawing/2014/main" id="{D4A55B34-29DF-4331-AF0D-ECC684BF6601}"/>
              </a:ext>
            </a:extLst>
          </p:cNvPr>
          <p:cNvSpPr/>
          <p:nvPr/>
        </p:nvSpPr>
        <p:spPr>
          <a:xfrm>
            <a:off x="130629" y="1360742"/>
            <a:ext cx="918451" cy="660491"/>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660033"/>
                </a:solidFill>
                <a:latin typeface="Arial" panose="020B0604020202020204" pitchFamily="34" charset="0"/>
                <a:cs typeface="Arial" panose="020B0604020202020204" pitchFamily="34" charset="0"/>
              </a:rPr>
              <a:t>User Input</a:t>
            </a:r>
            <a:endParaRPr lang="en-US" sz="1600" i="1" dirty="0">
              <a:solidFill>
                <a:srgbClr val="660033"/>
              </a:solidFill>
              <a:latin typeface="Arial" panose="020B0604020202020204" pitchFamily="34" charset="0"/>
              <a:cs typeface="Arial" panose="020B0604020202020204" pitchFamily="34" charset="0"/>
            </a:endParaRPr>
          </a:p>
        </p:txBody>
      </p:sp>
      <p:cxnSp>
        <p:nvCxnSpPr>
          <p:cNvPr id="6" name="Connector: Curved 5">
            <a:extLst>
              <a:ext uri="{FF2B5EF4-FFF2-40B4-BE49-F238E27FC236}">
                <a16:creationId xmlns:a16="http://schemas.microsoft.com/office/drawing/2014/main" id="{E18DAA81-3740-FCA9-8525-1A780DD49643}"/>
              </a:ext>
            </a:extLst>
          </p:cNvPr>
          <p:cNvCxnSpPr>
            <a:cxnSpLocks/>
          </p:cNvCxnSpPr>
          <p:nvPr/>
        </p:nvCxnSpPr>
        <p:spPr>
          <a:xfrm>
            <a:off x="1017037" y="1738915"/>
            <a:ext cx="569167" cy="12700"/>
          </a:xfrm>
          <a:prstGeom prst="curvedConnector3">
            <a:avLst>
              <a:gd name="adj1" fmla="val 50000"/>
            </a:avLst>
          </a:prstGeom>
          <a:ln w="28575">
            <a:solidFill>
              <a:srgbClr val="4F227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D1F7959-937F-02FC-1254-C0E05C0A97CD}"/>
              </a:ext>
            </a:extLst>
          </p:cNvPr>
          <p:cNvSpPr/>
          <p:nvPr/>
        </p:nvSpPr>
        <p:spPr>
          <a:xfrm>
            <a:off x="2022112" y="1278059"/>
            <a:ext cx="3788703" cy="1412189"/>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t>Content Filtering System </a:t>
            </a:r>
          </a:p>
          <a:p>
            <a:pPr algn="ctr"/>
            <a:r>
              <a:rPr lang="en-US" sz="2000" b="1" i="1" dirty="0">
                <a:solidFill>
                  <a:srgbClr val="FFCCFF"/>
                </a:solidFill>
              </a:rPr>
              <a:t>monitors and blocks unsafe data</a:t>
            </a:r>
          </a:p>
          <a:p>
            <a:pPr algn="ctr"/>
            <a:r>
              <a:rPr lang="en-US" sz="1400" dirty="0"/>
              <a:t>Most AI development platforms have tools for content filtering. Azure has content safety studio, AWS bedrock has guardrails, etc.</a:t>
            </a:r>
          </a:p>
        </p:txBody>
      </p:sp>
      <p:pic>
        <p:nvPicPr>
          <p:cNvPr id="16" name="Picture 15">
            <a:extLst>
              <a:ext uri="{FF2B5EF4-FFF2-40B4-BE49-F238E27FC236}">
                <a16:creationId xmlns:a16="http://schemas.microsoft.com/office/drawing/2014/main" id="{F3ECA475-F4D2-E5C4-D27C-AF03C44415C5}"/>
              </a:ext>
            </a:extLst>
          </p:cNvPr>
          <p:cNvPicPr>
            <a:picLocks noChangeAspect="1"/>
          </p:cNvPicPr>
          <p:nvPr/>
        </p:nvPicPr>
        <p:blipFill>
          <a:blip r:embed="rId2"/>
          <a:stretch>
            <a:fillRect/>
          </a:stretch>
        </p:blipFill>
        <p:spPr>
          <a:xfrm>
            <a:off x="1737518" y="2741736"/>
            <a:ext cx="4290562" cy="3779221"/>
          </a:xfrm>
          <a:prstGeom prst="rect">
            <a:avLst/>
          </a:prstGeom>
        </p:spPr>
      </p:pic>
      <p:sp>
        <p:nvSpPr>
          <p:cNvPr id="17" name="TextBox 16">
            <a:extLst>
              <a:ext uri="{FF2B5EF4-FFF2-40B4-BE49-F238E27FC236}">
                <a16:creationId xmlns:a16="http://schemas.microsoft.com/office/drawing/2014/main" id="{52DC854B-17AC-89CE-CD1D-3F9F98EBD6CE}"/>
              </a:ext>
            </a:extLst>
          </p:cNvPr>
          <p:cNvSpPr txBox="1"/>
          <p:nvPr/>
        </p:nvSpPr>
        <p:spPr>
          <a:xfrm>
            <a:off x="1912773" y="6531429"/>
            <a:ext cx="1970026" cy="276999"/>
          </a:xfrm>
          <a:prstGeom prst="rect">
            <a:avLst/>
          </a:prstGeom>
          <a:noFill/>
        </p:spPr>
        <p:txBody>
          <a:bodyPr wrap="none" rtlCol="0">
            <a:spAutoFit/>
          </a:bodyPr>
          <a:lstStyle/>
          <a:p>
            <a:r>
              <a:rPr lang="en-US" sz="1200" dirty="0"/>
              <a:t>Source: Azure content safety</a:t>
            </a:r>
          </a:p>
        </p:txBody>
      </p:sp>
      <p:sp>
        <p:nvSpPr>
          <p:cNvPr id="18" name="Rectangle 17">
            <a:extLst>
              <a:ext uri="{FF2B5EF4-FFF2-40B4-BE49-F238E27FC236}">
                <a16:creationId xmlns:a16="http://schemas.microsoft.com/office/drawing/2014/main" id="{7109F855-E0CF-048B-5F78-31FC86A19E71}"/>
              </a:ext>
            </a:extLst>
          </p:cNvPr>
          <p:cNvSpPr/>
          <p:nvPr/>
        </p:nvSpPr>
        <p:spPr>
          <a:xfrm>
            <a:off x="6534531" y="1315138"/>
            <a:ext cx="3061393" cy="1412189"/>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t>System Prompt </a:t>
            </a:r>
          </a:p>
          <a:p>
            <a:pPr algn="ctr"/>
            <a:r>
              <a:rPr lang="en-US" sz="2000" b="1" i="1" dirty="0">
                <a:solidFill>
                  <a:srgbClr val="FFCCFF"/>
                </a:solidFill>
              </a:rPr>
              <a:t>Prepend model inputs with safety prompts</a:t>
            </a:r>
          </a:p>
          <a:p>
            <a:pPr algn="ctr"/>
            <a:r>
              <a:rPr lang="en-US" sz="1400" dirty="0"/>
              <a:t>Give explicit guidance on models' behavior</a:t>
            </a:r>
          </a:p>
        </p:txBody>
      </p:sp>
      <p:pic>
        <p:nvPicPr>
          <p:cNvPr id="20" name="Picture 19">
            <a:extLst>
              <a:ext uri="{FF2B5EF4-FFF2-40B4-BE49-F238E27FC236}">
                <a16:creationId xmlns:a16="http://schemas.microsoft.com/office/drawing/2014/main" id="{21388847-A98A-A335-5CA0-E5CFF161AF95}"/>
              </a:ext>
            </a:extLst>
          </p:cNvPr>
          <p:cNvPicPr>
            <a:picLocks noChangeAspect="1"/>
          </p:cNvPicPr>
          <p:nvPr/>
        </p:nvPicPr>
        <p:blipFill>
          <a:blip r:embed="rId3"/>
          <a:stretch>
            <a:fillRect/>
          </a:stretch>
        </p:blipFill>
        <p:spPr>
          <a:xfrm>
            <a:off x="6373686" y="3167488"/>
            <a:ext cx="3750027" cy="2571693"/>
          </a:xfrm>
          <a:prstGeom prst="rect">
            <a:avLst/>
          </a:prstGeom>
        </p:spPr>
      </p:pic>
      <p:sp>
        <p:nvSpPr>
          <p:cNvPr id="22" name="TextBox 21">
            <a:extLst>
              <a:ext uri="{FF2B5EF4-FFF2-40B4-BE49-F238E27FC236}">
                <a16:creationId xmlns:a16="http://schemas.microsoft.com/office/drawing/2014/main" id="{C3488310-BEB1-31ED-708D-2046F7B1798B}"/>
              </a:ext>
            </a:extLst>
          </p:cNvPr>
          <p:cNvSpPr txBox="1"/>
          <p:nvPr/>
        </p:nvSpPr>
        <p:spPr>
          <a:xfrm>
            <a:off x="6590515" y="6506548"/>
            <a:ext cx="4781245" cy="276999"/>
          </a:xfrm>
          <a:prstGeom prst="rect">
            <a:avLst/>
          </a:prstGeom>
          <a:noFill/>
        </p:spPr>
        <p:txBody>
          <a:bodyPr wrap="none" rtlCol="0">
            <a:spAutoFit/>
          </a:bodyPr>
          <a:lstStyle/>
          <a:p>
            <a:r>
              <a:rPr lang="en-US" sz="1200" dirty="0"/>
              <a:t>Source paper: On Prompt-Driven Safeguarding for Large Language Models</a:t>
            </a:r>
          </a:p>
        </p:txBody>
      </p:sp>
      <p:cxnSp>
        <p:nvCxnSpPr>
          <p:cNvPr id="26" name="Connector: Curved 25">
            <a:extLst>
              <a:ext uri="{FF2B5EF4-FFF2-40B4-BE49-F238E27FC236}">
                <a16:creationId xmlns:a16="http://schemas.microsoft.com/office/drawing/2014/main" id="{8305F440-6EF6-042A-CAA0-DE113808B147}"/>
              </a:ext>
            </a:extLst>
          </p:cNvPr>
          <p:cNvCxnSpPr>
            <a:cxnSpLocks/>
          </p:cNvCxnSpPr>
          <p:nvPr/>
        </p:nvCxnSpPr>
        <p:spPr>
          <a:xfrm>
            <a:off x="9725600" y="1751353"/>
            <a:ext cx="569167" cy="12700"/>
          </a:xfrm>
          <a:prstGeom prst="curvedConnector3">
            <a:avLst>
              <a:gd name="adj1" fmla="val 50000"/>
            </a:avLst>
          </a:prstGeom>
          <a:ln w="28575">
            <a:solidFill>
              <a:srgbClr val="4F2270"/>
            </a:solidFill>
            <a:tailEnd type="triangle"/>
          </a:ln>
        </p:spPr>
        <p:style>
          <a:lnRef idx="1">
            <a:schemeClr val="accent1"/>
          </a:lnRef>
          <a:fillRef idx="0">
            <a:schemeClr val="accent1"/>
          </a:fillRef>
          <a:effectRef idx="0">
            <a:schemeClr val="accent1"/>
          </a:effectRef>
          <a:fontRef idx="minor">
            <a:schemeClr val="tx1"/>
          </a:fontRef>
        </p:style>
      </p:cxnSp>
      <p:pic>
        <p:nvPicPr>
          <p:cNvPr id="28" name="Graphic 27" descr="Shield Tick with solid fill">
            <a:extLst>
              <a:ext uri="{FF2B5EF4-FFF2-40B4-BE49-F238E27FC236}">
                <a16:creationId xmlns:a16="http://schemas.microsoft.com/office/drawing/2014/main" id="{22C4DAC6-CCFA-067E-567D-4B36F7663BD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58210" y="1084413"/>
            <a:ext cx="578498" cy="578498"/>
          </a:xfrm>
          <a:prstGeom prst="rect">
            <a:avLst/>
          </a:prstGeom>
        </p:spPr>
      </p:pic>
      <p:pic>
        <p:nvPicPr>
          <p:cNvPr id="29" name="Graphic 28" descr="Shield Tick with solid fill">
            <a:extLst>
              <a:ext uri="{FF2B5EF4-FFF2-40B4-BE49-F238E27FC236}">
                <a16:creationId xmlns:a16="http://schemas.microsoft.com/office/drawing/2014/main" id="{2C8B1413-35FC-5645-B4BA-893CADEEB7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58073" y="1073941"/>
            <a:ext cx="578498" cy="578498"/>
          </a:xfrm>
          <a:prstGeom prst="rect">
            <a:avLst/>
          </a:prstGeom>
        </p:spPr>
      </p:pic>
      <p:cxnSp>
        <p:nvCxnSpPr>
          <p:cNvPr id="30" name="Connector: Curved 29">
            <a:extLst>
              <a:ext uri="{FF2B5EF4-FFF2-40B4-BE49-F238E27FC236}">
                <a16:creationId xmlns:a16="http://schemas.microsoft.com/office/drawing/2014/main" id="{0FE67C85-D146-862D-0910-453945F28747}"/>
              </a:ext>
            </a:extLst>
          </p:cNvPr>
          <p:cNvCxnSpPr>
            <a:cxnSpLocks/>
          </p:cNvCxnSpPr>
          <p:nvPr/>
        </p:nvCxnSpPr>
        <p:spPr>
          <a:xfrm>
            <a:off x="5890720" y="1891315"/>
            <a:ext cx="569167" cy="12700"/>
          </a:xfrm>
          <a:prstGeom prst="curvedConnector3">
            <a:avLst>
              <a:gd name="adj1" fmla="val 50000"/>
            </a:avLst>
          </a:prstGeom>
          <a:ln w="28575">
            <a:solidFill>
              <a:srgbClr val="4F2270"/>
            </a:solidFill>
            <a:tailEnd type="triangle"/>
          </a:ln>
        </p:spPr>
        <p:style>
          <a:lnRef idx="1">
            <a:schemeClr val="accent1"/>
          </a:lnRef>
          <a:fillRef idx="0">
            <a:schemeClr val="accent1"/>
          </a:fillRef>
          <a:effectRef idx="0">
            <a:schemeClr val="accent1"/>
          </a:effectRef>
          <a:fontRef idx="minor">
            <a:schemeClr val="tx1"/>
          </a:fontRef>
        </p:style>
      </p:cxnSp>
      <p:pic>
        <p:nvPicPr>
          <p:cNvPr id="7" name="Graphic 6" descr="Badge 3 outline">
            <a:extLst>
              <a:ext uri="{FF2B5EF4-FFF2-40B4-BE49-F238E27FC236}">
                <a16:creationId xmlns:a16="http://schemas.microsoft.com/office/drawing/2014/main" id="{454CCCF0-D591-2F38-6155-0640D7DA25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9294" y="27867"/>
            <a:ext cx="525122" cy="525122"/>
          </a:xfrm>
          <a:prstGeom prst="rect">
            <a:avLst/>
          </a:prstGeom>
        </p:spPr>
      </p:pic>
    </p:spTree>
    <p:extLst>
      <p:ext uri="{BB962C8B-B14F-4D97-AF65-F5344CB8AC3E}">
        <p14:creationId xmlns:p14="http://schemas.microsoft.com/office/powerpoint/2010/main" val="3841379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System Output Safeguards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52322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Put </a:t>
            </a:r>
            <a:r>
              <a:rPr lang="en-US" b="1" dirty="0">
                <a:solidFill>
                  <a:schemeClr val="tx1"/>
                </a:solidFill>
              </a:rPr>
              <a:t>output</a:t>
            </a:r>
            <a:r>
              <a:rPr lang="en-US" dirty="0">
                <a:solidFill>
                  <a:schemeClr val="tx1"/>
                </a:solidFill>
              </a:rPr>
              <a:t> guardrails that monitors and blocks </a:t>
            </a:r>
            <a:r>
              <a:rPr lang="en-US" b="1" dirty="0">
                <a:solidFill>
                  <a:schemeClr val="tx1"/>
                </a:solidFill>
              </a:rPr>
              <a:t>unsafe</a:t>
            </a:r>
            <a:r>
              <a:rPr lang="en-US" dirty="0">
                <a:solidFill>
                  <a:schemeClr val="tx1"/>
                </a:solidFill>
              </a:rPr>
              <a:t>, </a:t>
            </a:r>
            <a:r>
              <a:rPr lang="en-US" b="1" dirty="0">
                <a:solidFill>
                  <a:schemeClr val="tx1"/>
                </a:solidFill>
              </a:rPr>
              <a:t>toxic</a:t>
            </a:r>
            <a:r>
              <a:rPr lang="en-US" dirty="0">
                <a:solidFill>
                  <a:schemeClr val="tx1"/>
                </a:solidFill>
              </a:rPr>
              <a:t>, </a:t>
            </a:r>
            <a:r>
              <a:rPr lang="en-US" b="1" dirty="0">
                <a:solidFill>
                  <a:schemeClr val="tx1"/>
                </a:solidFill>
              </a:rPr>
              <a:t>harmful</a:t>
            </a:r>
            <a:r>
              <a:rPr lang="en-US" dirty="0">
                <a:solidFill>
                  <a:schemeClr val="tx1"/>
                </a:solidFill>
              </a:rPr>
              <a:t> or </a:t>
            </a:r>
            <a:r>
              <a:rPr lang="en-US" b="1" dirty="0">
                <a:solidFill>
                  <a:schemeClr val="tx1"/>
                </a:solidFill>
              </a:rPr>
              <a:t>adversarial</a:t>
            </a:r>
            <a:r>
              <a:rPr lang="en-US" dirty="0">
                <a:solidFill>
                  <a:schemeClr val="tx1"/>
                </a:solidFill>
              </a:rPr>
              <a:t> content going to the user</a:t>
            </a:r>
          </a:p>
        </p:txBody>
      </p:sp>
      <p:sp>
        <p:nvSpPr>
          <p:cNvPr id="4" name="Rectangle: Rounded Corners 3">
            <a:extLst>
              <a:ext uri="{FF2B5EF4-FFF2-40B4-BE49-F238E27FC236}">
                <a16:creationId xmlns:a16="http://schemas.microsoft.com/office/drawing/2014/main" id="{B087F57A-8371-8011-B1A2-1A4C3ED52F59}"/>
              </a:ext>
            </a:extLst>
          </p:cNvPr>
          <p:cNvSpPr/>
          <p:nvPr/>
        </p:nvSpPr>
        <p:spPr>
          <a:xfrm>
            <a:off x="8487740" y="1507173"/>
            <a:ext cx="1440023" cy="660490"/>
          </a:xfrm>
          <a:prstGeom prst="roundRect">
            <a:avLst/>
          </a:prstGeom>
          <a:noFill/>
          <a:ln w="57150">
            <a:solidFill>
              <a:srgbClr val="66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21C5E"/>
                </a:solidFill>
                <a:latin typeface="Arial" panose="020B0604020202020204" pitchFamily="34" charset="0"/>
                <a:cs typeface="Arial" panose="020B0604020202020204" pitchFamily="34" charset="0"/>
              </a:rPr>
              <a:t>LLM Model</a:t>
            </a:r>
          </a:p>
        </p:txBody>
      </p:sp>
      <p:sp>
        <p:nvSpPr>
          <p:cNvPr id="5" name="Rectangle: Rounded Corners 4">
            <a:extLst>
              <a:ext uri="{FF2B5EF4-FFF2-40B4-BE49-F238E27FC236}">
                <a16:creationId xmlns:a16="http://schemas.microsoft.com/office/drawing/2014/main" id="{D4A55B34-29DF-4331-AF0D-ECC684BF6601}"/>
              </a:ext>
            </a:extLst>
          </p:cNvPr>
          <p:cNvSpPr/>
          <p:nvPr/>
        </p:nvSpPr>
        <p:spPr>
          <a:xfrm>
            <a:off x="1648070" y="1647304"/>
            <a:ext cx="918451" cy="660491"/>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660033"/>
                </a:solidFill>
                <a:latin typeface="Arial" panose="020B0604020202020204" pitchFamily="34" charset="0"/>
                <a:cs typeface="Arial" panose="020B0604020202020204" pitchFamily="34" charset="0"/>
              </a:rPr>
              <a:t>User Output</a:t>
            </a:r>
            <a:endParaRPr lang="en-US" sz="1600" i="1" dirty="0">
              <a:solidFill>
                <a:srgbClr val="660033"/>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AD1F7959-937F-02FC-1254-C0E05C0A97CD}"/>
              </a:ext>
            </a:extLst>
          </p:cNvPr>
          <p:cNvSpPr/>
          <p:nvPr/>
        </p:nvSpPr>
        <p:spPr>
          <a:xfrm>
            <a:off x="3527895" y="1315138"/>
            <a:ext cx="3788703" cy="1412189"/>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t>Content Filtering System </a:t>
            </a:r>
          </a:p>
          <a:p>
            <a:pPr algn="ctr"/>
            <a:r>
              <a:rPr lang="en-US" sz="2000" b="1" i="1" dirty="0">
                <a:solidFill>
                  <a:srgbClr val="FFCCFF"/>
                </a:solidFill>
              </a:rPr>
              <a:t>monitors and blocks unsafe data</a:t>
            </a:r>
          </a:p>
          <a:p>
            <a:pPr algn="ctr"/>
            <a:r>
              <a:rPr lang="en-US" sz="1400" dirty="0"/>
              <a:t>Most AI development platforms have tools for content filtering. Azure has content safety studio, AWS bedrock has guardrails, etc.</a:t>
            </a:r>
          </a:p>
        </p:txBody>
      </p:sp>
      <p:pic>
        <p:nvPicPr>
          <p:cNvPr id="16" name="Picture 15">
            <a:extLst>
              <a:ext uri="{FF2B5EF4-FFF2-40B4-BE49-F238E27FC236}">
                <a16:creationId xmlns:a16="http://schemas.microsoft.com/office/drawing/2014/main" id="{F3ECA475-F4D2-E5C4-D27C-AF03C44415C5}"/>
              </a:ext>
            </a:extLst>
          </p:cNvPr>
          <p:cNvPicPr>
            <a:picLocks noChangeAspect="1"/>
          </p:cNvPicPr>
          <p:nvPr/>
        </p:nvPicPr>
        <p:blipFill>
          <a:blip r:embed="rId2"/>
          <a:stretch>
            <a:fillRect/>
          </a:stretch>
        </p:blipFill>
        <p:spPr>
          <a:xfrm>
            <a:off x="3276965" y="2890707"/>
            <a:ext cx="4290562" cy="3779221"/>
          </a:xfrm>
          <a:prstGeom prst="rect">
            <a:avLst/>
          </a:prstGeom>
        </p:spPr>
      </p:pic>
      <p:sp>
        <p:nvSpPr>
          <p:cNvPr id="17" name="TextBox 16">
            <a:extLst>
              <a:ext uri="{FF2B5EF4-FFF2-40B4-BE49-F238E27FC236}">
                <a16:creationId xmlns:a16="http://schemas.microsoft.com/office/drawing/2014/main" id="{52DC854B-17AC-89CE-CD1D-3F9F98EBD6CE}"/>
              </a:ext>
            </a:extLst>
          </p:cNvPr>
          <p:cNvSpPr txBox="1"/>
          <p:nvPr/>
        </p:nvSpPr>
        <p:spPr>
          <a:xfrm>
            <a:off x="1912773" y="6531429"/>
            <a:ext cx="1970026" cy="276999"/>
          </a:xfrm>
          <a:prstGeom prst="rect">
            <a:avLst/>
          </a:prstGeom>
          <a:noFill/>
        </p:spPr>
        <p:txBody>
          <a:bodyPr wrap="none" rtlCol="0">
            <a:spAutoFit/>
          </a:bodyPr>
          <a:lstStyle/>
          <a:p>
            <a:r>
              <a:rPr lang="en-US" sz="1200" dirty="0"/>
              <a:t>Source: Azure content safety</a:t>
            </a:r>
          </a:p>
        </p:txBody>
      </p:sp>
      <p:cxnSp>
        <p:nvCxnSpPr>
          <p:cNvPr id="26" name="Connector: Curved 25">
            <a:extLst>
              <a:ext uri="{FF2B5EF4-FFF2-40B4-BE49-F238E27FC236}">
                <a16:creationId xmlns:a16="http://schemas.microsoft.com/office/drawing/2014/main" id="{8305F440-6EF6-042A-CAA0-DE113808B147}"/>
              </a:ext>
            </a:extLst>
          </p:cNvPr>
          <p:cNvCxnSpPr>
            <a:cxnSpLocks/>
          </p:cNvCxnSpPr>
          <p:nvPr/>
        </p:nvCxnSpPr>
        <p:spPr>
          <a:xfrm rot="10800000" flipV="1">
            <a:off x="7588905" y="1837418"/>
            <a:ext cx="667137" cy="180303"/>
          </a:xfrm>
          <a:prstGeom prst="curvedConnector3">
            <a:avLst>
              <a:gd name="adj1" fmla="val 50000"/>
            </a:avLst>
          </a:prstGeom>
          <a:ln w="28575">
            <a:solidFill>
              <a:srgbClr val="4F2270"/>
            </a:solidFill>
            <a:tailEnd type="triangle"/>
          </a:ln>
        </p:spPr>
        <p:style>
          <a:lnRef idx="1">
            <a:schemeClr val="accent1"/>
          </a:lnRef>
          <a:fillRef idx="0">
            <a:schemeClr val="accent1"/>
          </a:fillRef>
          <a:effectRef idx="0">
            <a:schemeClr val="accent1"/>
          </a:effectRef>
          <a:fontRef idx="minor">
            <a:schemeClr val="tx1"/>
          </a:fontRef>
        </p:style>
      </p:cxnSp>
      <p:pic>
        <p:nvPicPr>
          <p:cNvPr id="28" name="Graphic 27" descr="Shield Tick with solid fill">
            <a:extLst>
              <a:ext uri="{FF2B5EF4-FFF2-40B4-BE49-F238E27FC236}">
                <a16:creationId xmlns:a16="http://schemas.microsoft.com/office/drawing/2014/main" id="{22C4DAC6-CCFA-067E-567D-4B36F7663B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16598" y="1293923"/>
            <a:ext cx="578498" cy="578498"/>
          </a:xfrm>
          <a:prstGeom prst="rect">
            <a:avLst/>
          </a:prstGeom>
        </p:spPr>
      </p:pic>
      <p:cxnSp>
        <p:nvCxnSpPr>
          <p:cNvPr id="11" name="Connector: Curved 10">
            <a:extLst>
              <a:ext uri="{FF2B5EF4-FFF2-40B4-BE49-F238E27FC236}">
                <a16:creationId xmlns:a16="http://schemas.microsoft.com/office/drawing/2014/main" id="{CC52C3DD-164E-FF1E-B004-A97960905AE7}"/>
              </a:ext>
            </a:extLst>
          </p:cNvPr>
          <p:cNvCxnSpPr>
            <a:cxnSpLocks/>
          </p:cNvCxnSpPr>
          <p:nvPr/>
        </p:nvCxnSpPr>
        <p:spPr>
          <a:xfrm rot="10800000" flipV="1">
            <a:off x="2754869" y="1797246"/>
            <a:ext cx="667137" cy="180303"/>
          </a:xfrm>
          <a:prstGeom prst="curvedConnector3">
            <a:avLst>
              <a:gd name="adj1" fmla="val 50000"/>
            </a:avLst>
          </a:prstGeom>
          <a:ln w="28575">
            <a:solidFill>
              <a:srgbClr val="4F2270"/>
            </a:solidFill>
            <a:tailEnd type="triangle"/>
          </a:ln>
        </p:spPr>
        <p:style>
          <a:lnRef idx="1">
            <a:schemeClr val="accent1"/>
          </a:lnRef>
          <a:fillRef idx="0">
            <a:schemeClr val="accent1"/>
          </a:fillRef>
          <a:effectRef idx="0">
            <a:schemeClr val="accent1"/>
          </a:effectRef>
          <a:fontRef idx="minor">
            <a:schemeClr val="tx1"/>
          </a:fontRef>
        </p:style>
      </p:cxnSp>
      <p:pic>
        <p:nvPicPr>
          <p:cNvPr id="2" name="Graphic 1" descr="Badge 3 outline">
            <a:extLst>
              <a:ext uri="{FF2B5EF4-FFF2-40B4-BE49-F238E27FC236}">
                <a16:creationId xmlns:a16="http://schemas.microsoft.com/office/drawing/2014/main" id="{7B02FCD4-1787-40F9-9655-2F5FE75676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9294" y="-10233"/>
            <a:ext cx="525122" cy="525122"/>
          </a:xfrm>
          <a:prstGeom prst="rect">
            <a:avLst/>
          </a:prstGeom>
        </p:spPr>
      </p:pic>
    </p:spTree>
    <p:extLst>
      <p:ext uri="{BB962C8B-B14F-4D97-AF65-F5344CB8AC3E}">
        <p14:creationId xmlns:p14="http://schemas.microsoft.com/office/powerpoint/2010/main" val="1923319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Evaluate and Improve Performance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52322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evaluation stage provides important information for steering development toward quality and safety. Measure and iteratively improve both the </a:t>
            </a:r>
            <a:r>
              <a:rPr lang="en-US" b="1" dirty="0">
                <a:solidFill>
                  <a:schemeClr val="tx1"/>
                </a:solidFill>
              </a:rPr>
              <a:t>Quality</a:t>
            </a:r>
            <a:r>
              <a:rPr lang="en-US" dirty="0">
                <a:solidFill>
                  <a:schemeClr val="tx1"/>
                </a:solidFill>
              </a:rPr>
              <a:t> and </a:t>
            </a:r>
            <a:r>
              <a:rPr lang="en-US" b="1" dirty="0">
                <a:solidFill>
                  <a:schemeClr val="tx1"/>
                </a:solidFill>
              </a:rPr>
              <a:t>Safety</a:t>
            </a:r>
            <a:r>
              <a:rPr lang="en-US" dirty="0">
                <a:solidFill>
                  <a:schemeClr val="tx1"/>
                </a:solidFill>
              </a:rPr>
              <a:t> to your gen ai app.</a:t>
            </a:r>
          </a:p>
        </p:txBody>
      </p:sp>
      <p:sp>
        <p:nvSpPr>
          <p:cNvPr id="17" name="TextBox 16">
            <a:extLst>
              <a:ext uri="{FF2B5EF4-FFF2-40B4-BE49-F238E27FC236}">
                <a16:creationId xmlns:a16="http://schemas.microsoft.com/office/drawing/2014/main" id="{52DC854B-17AC-89CE-CD1D-3F9F98EBD6CE}"/>
              </a:ext>
            </a:extLst>
          </p:cNvPr>
          <p:cNvSpPr txBox="1"/>
          <p:nvPr/>
        </p:nvSpPr>
        <p:spPr>
          <a:xfrm>
            <a:off x="1912773" y="6531429"/>
            <a:ext cx="1970026" cy="276999"/>
          </a:xfrm>
          <a:prstGeom prst="rect">
            <a:avLst/>
          </a:prstGeom>
          <a:noFill/>
        </p:spPr>
        <p:txBody>
          <a:bodyPr wrap="none" rtlCol="0">
            <a:spAutoFit/>
          </a:bodyPr>
          <a:lstStyle/>
          <a:p>
            <a:r>
              <a:rPr lang="en-US" sz="1200" dirty="0"/>
              <a:t>Source: Azure content safety</a:t>
            </a:r>
          </a:p>
        </p:txBody>
      </p:sp>
      <p:sp>
        <p:nvSpPr>
          <p:cNvPr id="6" name="TextBox 5">
            <a:extLst>
              <a:ext uri="{FF2B5EF4-FFF2-40B4-BE49-F238E27FC236}">
                <a16:creationId xmlns:a16="http://schemas.microsoft.com/office/drawing/2014/main" id="{57532D85-8B44-EE3E-C621-389A6D814809}"/>
              </a:ext>
            </a:extLst>
          </p:cNvPr>
          <p:cNvSpPr txBox="1"/>
          <p:nvPr/>
        </p:nvSpPr>
        <p:spPr>
          <a:xfrm>
            <a:off x="1391178" y="1480262"/>
            <a:ext cx="8910737" cy="1477328"/>
          </a:xfrm>
          <a:prstGeom prst="rect">
            <a:avLst/>
          </a:prstGeom>
          <a:noFill/>
          <a:ln w="12700">
            <a:solidFill>
              <a:srgbClr val="FFCCFF"/>
            </a:solidFill>
            <a:prstDash val="sysDash"/>
          </a:ln>
        </p:spPr>
        <p:txBody>
          <a:bodyPr wrap="square">
            <a:spAutoFit/>
          </a:bodyPr>
          <a:lstStyle/>
          <a:p>
            <a:pPr algn="ctr"/>
            <a:endParaRPr lang="en-US" b="1" dirty="0"/>
          </a:p>
          <a:p>
            <a:pPr algn="ctr"/>
            <a:r>
              <a:rPr lang="en-US" dirty="0">
                <a:solidFill>
                  <a:srgbClr val="660066"/>
                </a:solidFill>
              </a:rPr>
              <a:t>Evaluate the quality and safety of your generative AI app. This evaluation stage provides developers with insights on targeted mitigation steps such as prompt engineering, input/output guardrails, fine tuning, etc. Once mitigations are applied, one can repeat evaluations to test effectiveness. Iterate until satisfied with the model’s performance &amp; safety</a:t>
            </a:r>
          </a:p>
        </p:txBody>
      </p:sp>
      <p:pic>
        <p:nvPicPr>
          <p:cNvPr id="13" name="Graphic 12" descr="Rating 1 Star with solid fill">
            <a:extLst>
              <a:ext uri="{FF2B5EF4-FFF2-40B4-BE49-F238E27FC236}">
                <a16:creationId xmlns:a16="http://schemas.microsoft.com/office/drawing/2014/main" id="{433C3537-AA94-700D-79F8-A196B41274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8985" y="1688183"/>
            <a:ext cx="741153" cy="741153"/>
          </a:xfrm>
          <a:prstGeom prst="rect">
            <a:avLst/>
          </a:prstGeom>
        </p:spPr>
      </p:pic>
      <p:pic>
        <p:nvPicPr>
          <p:cNvPr id="15" name="Graphic 14" descr="Clipboard Checked outline">
            <a:extLst>
              <a:ext uri="{FF2B5EF4-FFF2-40B4-BE49-F238E27FC236}">
                <a16:creationId xmlns:a16="http://schemas.microsoft.com/office/drawing/2014/main" id="{9840C28D-A8E2-F66B-26F2-68BB81BCF7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01915" y="2274863"/>
            <a:ext cx="615295" cy="615295"/>
          </a:xfrm>
          <a:prstGeom prst="rect">
            <a:avLst/>
          </a:prstGeom>
        </p:spPr>
      </p:pic>
      <p:pic>
        <p:nvPicPr>
          <p:cNvPr id="5" name="Picture 4">
            <a:extLst>
              <a:ext uri="{FF2B5EF4-FFF2-40B4-BE49-F238E27FC236}">
                <a16:creationId xmlns:a16="http://schemas.microsoft.com/office/drawing/2014/main" id="{428B6629-C849-6179-F021-BF49CE24B136}"/>
              </a:ext>
            </a:extLst>
          </p:cNvPr>
          <p:cNvPicPr>
            <a:picLocks noChangeAspect="1"/>
          </p:cNvPicPr>
          <p:nvPr/>
        </p:nvPicPr>
        <p:blipFill>
          <a:blip r:embed="rId6"/>
          <a:stretch>
            <a:fillRect/>
          </a:stretch>
        </p:blipFill>
        <p:spPr>
          <a:xfrm>
            <a:off x="-727334" y="4089189"/>
            <a:ext cx="1632403" cy="1007912"/>
          </a:xfrm>
          <a:prstGeom prst="rect">
            <a:avLst/>
          </a:prstGeom>
        </p:spPr>
      </p:pic>
      <p:pic>
        <p:nvPicPr>
          <p:cNvPr id="7" name="Graphic 6" descr="Badge 4 outline">
            <a:extLst>
              <a:ext uri="{FF2B5EF4-FFF2-40B4-BE49-F238E27FC236}">
                <a16:creationId xmlns:a16="http://schemas.microsoft.com/office/drawing/2014/main" id="{F4F34C8C-C08F-91AE-5C9B-5DDE5753A57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1178" y="-18660"/>
            <a:ext cx="523220" cy="523220"/>
          </a:xfrm>
          <a:prstGeom prst="rect">
            <a:avLst/>
          </a:prstGeom>
        </p:spPr>
      </p:pic>
      <p:pic>
        <p:nvPicPr>
          <p:cNvPr id="2" name="Graphic 1" descr="Shield Tick with solid fill">
            <a:extLst>
              <a:ext uri="{FF2B5EF4-FFF2-40B4-BE49-F238E27FC236}">
                <a16:creationId xmlns:a16="http://schemas.microsoft.com/office/drawing/2014/main" id="{051BB8B4-1F14-6806-4159-73C46863858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01915" y="1260553"/>
            <a:ext cx="578498" cy="578498"/>
          </a:xfrm>
          <a:prstGeom prst="rect">
            <a:avLst/>
          </a:prstGeom>
        </p:spPr>
      </p:pic>
      <p:sp>
        <p:nvSpPr>
          <p:cNvPr id="4" name="Rectangle 3">
            <a:extLst>
              <a:ext uri="{FF2B5EF4-FFF2-40B4-BE49-F238E27FC236}">
                <a16:creationId xmlns:a16="http://schemas.microsoft.com/office/drawing/2014/main" id="{2D9A839D-8471-B6E1-F46F-0D2246093984}"/>
              </a:ext>
            </a:extLst>
          </p:cNvPr>
          <p:cNvSpPr/>
          <p:nvPr/>
        </p:nvSpPr>
        <p:spPr>
          <a:xfrm>
            <a:off x="2238415" y="3968294"/>
            <a:ext cx="3378614" cy="1339876"/>
          </a:xfrm>
          <a:prstGeom prst="rect">
            <a:avLst/>
          </a:prstGeom>
          <a:solidFill>
            <a:srgbClr val="6600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0" i="0" dirty="0">
                <a:solidFill>
                  <a:schemeClr val="bg1"/>
                </a:solidFill>
                <a:effectLst/>
                <a:highlight>
                  <a:srgbClr val="660033"/>
                </a:highlight>
                <a:latin typeface="Segoe UI" panose="020B0502040204020203" pitchFamily="34" charset="0"/>
              </a:rPr>
              <a:t>refers to performance and quality attributes such as relevance, coherence, fluency, and groundedness</a:t>
            </a:r>
            <a:endParaRPr lang="en-US" sz="1400" dirty="0">
              <a:solidFill>
                <a:schemeClr val="bg1"/>
              </a:solidFill>
              <a:highlight>
                <a:srgbClr val="660033"/>
              </a:highlight>
            </a:endParaRPr>
          </a:p>
        </p:txBody>
      </p:sp>
      <p:sp>
        <p:nvSpPr>
          <p:cNvPr id="9" name="Rectangle 8">
            <a:extLst>
              <a:ext uri="{FF2B5EF4-FFF2-40B4-BE49-F238E27FC236}">
                <a16:creationId xmlns:a16="http://schemas.microsoft.com/office/drawing/2014/main" id="{CFE65EFD-9A36-6E6D-DA54-C1ED3B26DE1F}"/>
              </a:ext>
            </a:extLst>
          </p:cNvPr>
          <p:cNvSpPr/>
          <p:nvPr/>
        </p:nvSpPr>
        <p:spPr>
          <a:xfrm>
            <a:off x="6262962" y="3935019"/>
            <a:ext cx="2991063" cy="1323037"/>
          </a:xfrm>
          <a:prstGeom prst="rect">
            <a:avLst/>
          </a:prstGeom>
          <a:solidFill>
            <a:srgbClr val="6600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These metrics focus on identifying safety &amp; security risks like violent, sexual or harmful content</a:t>
            </a:r>
          </a:p>
        </p:txBody>
      </p:sp>
      <p:sp>
        <p:nvSpPr>
          <p:cNvPr id="10" name="Rectangle: Rounded Corners 9">
            <a:extLst>
              <a:ext uri="{FF2B5EF4-FFF2-40B4-BE49-F238E27FC236}">
                <a16:creationId xmlns:a16="http://schemas.microsoft.com/office/drawing/2014/main" id="{84DDB596-BB8F-3A9D-910C-76E43903716F}"/>
              </a:ext>
            </a:extLst>
          </p:cNvPr>
          <p:cNvSpPr/>
          <p:nvPr/>
        </p:nvSpPr>
        <p:spPr>
          <a:xfrm>
            <a:off x="2061132" y="3614721"/>
            <a:ext cx="1970025" cy="356357"/>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Quality metrics</a:t>
            </a:r>
          </a:p>
        </p:txBody>
      </p:sp>
      <p:sp>
        <p:nvSpPr>
          <p:cNvPr id="11" name="Rectangle: Rounded Corners 10">
            <a:extLst>
              <a:ext uri="{FF2B5EF4-FFF2-40B4-BE49-F238E27FC236}">
                <a16:creationId xmlns:a16="http://schemas.microsoft.com/office/drawing/2014/main" id="{22EA1375-5538-1EC4-A3F5-053A88195C2F}"/>
              </a:ext>
            </a:extLst>
          </p:cNvPr>
          <p:cNvSpPr/>
          <p:nvPr/>
        </p:nvSpPr>
        <p:spPr>
          <a:xfrm>
            <a:off x="6134140" y="3738912"/>
            <a:ext cx="2392484" cy="356357"/>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Risk &amp; Safety Metrics</a:t>
            </a:r>
          </a:p>
        </p:txBody>
      </p:sp>
    </p:spTree>
    <p:extLst>
      <p:ext uri="{BB962C8B-B14F-4D97-AF65-F5344CB8AC3E}">
        <p14:creationId xmlns:p14="http://schemas.microsoft.com/office/powerpoint/2010/main" val="1114409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Evaluate: </a:t>
            </a:r>
            <a:r>
              <a:rPr lang="en-US" sz="2800" b="1" u="sng" dirty="0">
                <a:solidFill>
                  <a:schemeClr val="accent4">
                    <a:lumMod val="60000"/>
                    <a:lumOff val="40000"/>
                  </a:schemeClr>
                </a:solidFill>
                <a:latin typeface="Arial" panose="020B0604020202020204" pitchFamily="34" charset="0"/>
                <a:cs typeface="Arial" panose="020B0604020202020204" pitchFamily="34" charset="0"/>
              </a:rPr>
              <a:t>Quality</a:t>
            </a:r>
            <a:r>
              <a:rPr lang="en-US" sz="2800" b="1" dirty="0">
                <a:solidFill>
                  <a:schemeClr val="accent4">
                    <a:lumMod val="60000"/>
                    <a:lumOff val="40000"/>
                  </a:schemeClr>
                </a:solidFill>
                <a:latin typeface="Arial" panose="020B0604020202020204" pitchFamily="34" charset="0"/>
                <a:cs typeface="Arial" panose="020B0604020202020204" pitchFamily="34" charset="0"/>
              </a:rPr>
              <a:t> Metrics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52322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Generation quality metrics are used to assess the overall quality of the content produced by generative AI applications.</a:t>
            </a:r>
          </a:p>
        </p:txBody>
      </p:sp>
      <p:sp>
        <p:nvSpPr>
          <p:cNvPr id="17" name="TextBox 16">
            <a:extLst>
              <a:ext uri="{FF2B5EF4-FFF2-40B4-BE49-F238E27FC236}">
                <a16:creationId xmlns:a16="http://schemas.microsoft.com/office/drawing/2014/main" id="{52DC854B-17AC-89CE-CD1D-3F9F98EBD6CE}"/>
              </a:ext>
            </a:extLst>
          </p:cNvPr>
          <p:cNvSpPr txBox="1"/>
          <p:nvPr/>
        </p:nvSpPr>
        <p:spPr>
          <a:xfrm>
            <a:off x="4936670" y="3510753"/>
            <a:ext cx="1970026" cy="276999"/>
          </a:xfrm>
          <a:prstGeom prst="rect">
            <a:avLst/>
          </a:prstGeom>
          <a:noFill/>
        </p:spPr>
        <p:txBody>
          <a:bodyPr wrap="none" rtlCol="0">
            <a:spAutoFit/>
          </a:bodyPr>
          <a:lstStyle/>
          <a:p>
            <a:r>
              <a:rPr lang="en-US" sz="1200" dirty="0"/>
              <a:t>Source: Azure content safety</a:t>
            </a:r>
          </a:p>
        </p:txBody>
      </p:sp>
      <p:pic>
        <p:nvPicPr>
          <p:cNvPr id="2" name="Picture 1">
            <a:extLst>
              <a:ext uri="{FF2B5EF4-FFF2-40B4-BE49-F238E27FC236}">
                <a16:creationId xmlns:a16="http://schemas.microsoft.com/office/drawing/2014/main" id="{E568C62B-60ED-8C43-520C-16B823E72458}"/>
              </a:ext>
            </a:extLst>
          </p:cNvPr>
          <p:cNvPicPr>
            <a:picLocks noChangeAspect="1"/>
          </p:cNvPicPr>
          <p:nvPr/>
        </p:nvPicPr>
        <p:blipFill>
          <a:blip r:embed="rId2"/>
          <a:stretch>
            <a:fillRect/>
          </a:stretch>
        </p:blipFill>
        <p:spPr>
          <a:xfrm>
            <a:off x="3511589" y="1264440"/>
            <a:ext cx="8680411" cy="2869409"/>
          </a:xfrm>
          <a:prstGeom prst="rect">
            <a:avLst/>
          </a:prstGeom>
        </p:spPr>
      </p:pic>
      <p:sp>
        <p:nvSpPr>
          <p:cNvPr id="4" name="Rectangle 3">
            <a:extLst>
              <a:ext uri="{FF2B5EF4-FFF2-40B4-BE49-F238E27FC236}">
                <a16:creationId xmlns:a16="http://schemas.microsoft.com/office/drawing/2014/main" id="{79900839-15BC-57F2-C706-289BF7E62919}"/>
              </a:ext>
            </a:extLst>
          </p:cNvPr>
          <p:cNvSpPr/>
          <p:nvPr/>
        </p:nvSpPr>
        <p:spPr>
          <a:xfrm>
            <a:off x="155212" y="1401884"/>
            <a:ext cx="3226164" cy="865066"/>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Groundedness</a:t>
            </a:r>
          </a:p>
          <a:p>
            <a:pPr algn="ctr"/>
            <a:r>
              <a:rPr lang="en-US" sz="1400" dirty="0"/>
              <a:t>Measures how well the model's generated answers align with information from the source data (RAG pattern)</a:t>
            </a:r>
          </a:p>
        </p:txBody>
      </p:sp>
      <p:sp>
        <p:nvSpPr>
          <p:cNvPr id="5" name="Rectangle 4">
            <a:extLst>
              <a:ext uri="{FF2B5EF4-FFF2-40B4-BE49-F238E27FC236}">
                <a16:creationId xmlns:a16="http://schemas.microsoft.com/office/drawing/2014/main" id="{3813B064-B382-1957-CC84-2A9F70F5454B}"/>
              </a:ext>
            </a:extLst>
          </p:cNvPr>
          <p:cNvSpPr/>
          <p:nvPr/>
        </p:nvSpPr>
        <p:spPr>
          <a:xfrm>
            <a:off x="164737" y="2497258"/>
            <a:ext cx="3216640" cy="1160342"/>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Relevance</a:t>
            </a:r>
          </a:p>
          <a:p>
            <a:pPr algn="ctr"/>
            <a:r>
              <a:rPr lang="en-US" sz="1400" dirty="0"/>
              <a:t>Measures the extent to which the model's generated responses are pertinent and directly related to the given questions.</a:t>
            </a:r>
          </a:p>
        </p:txBody>
      </p:sp>
      <p:sp>
        <p:nvSpPr>
          <p:cNvPr id="6" name="Rectangle 5">
            <a:extLst>
              <a:ext uri="{FF2B5EF4-FFF2-40B4-BE49-F238E27FC236}">
                <a16:creationId xmlns:a16="http://schemas.microsoft.com/office/drawing/2014/main" id="{4432856B-7253-4AB4-9CF3-C884077909A6}"/>
              </a:ext>
            </a:extLst>
          </p:cNvPr>
          <p:cNvSpPr/>
          <p:nvPr/>
        </p:nvSpPr>
        <p:spPr>
          <a:xfrm>
            <a:off x="193312" y="3802183"/>
            <a:ext cx="3216640" cy="1160342"/>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Coherence</a:t>
            </a:r>
          </a:p>
          <a:p>
            <a:pPr algn="ctr"/>
            <a:r>
              <a:rPr lang="en-US" sz="1400" dirty="0"/>
              <a:t>Measures how well the LLM generates content that is natural and resembles human-like language.</a:t>
            </a:r>
          </a:p>
        </p:txBody>
      </p:sp>
      <p:sp>
        <p:nvSpPr>
          <p:cNvPr id="7" name="Rectangle 6">
            <a:extLst>
              <a:ext uri="{FF2B5EF4-FFF2-40B4-BE49-F238E27FC236}">
                <a16:creationId xmlns:a16="http://schemas.microsoft.com/office/drawing/2014/main" id="{EE25BFCF-49CF-0183-847B-8262CAC267FC}"/>
              </a:ext>
            </a:extLst>
          </p:cNvPr>
          <p:cNvSpPr/>
          <p:nvPr/>
        </p:nvSpPr>
        <p:spPr>
          <a:xfrm>
            <a:off x="202837" y="5164258"/>
            <a:ext cx="3216640" cy="1160342"/>
          </a:xfrm>
          <a:prstGeom prst="rect">
            <a:avLst/>
          </a:prstGeom>
          <a:solidFill>
            <a:srgbClr val="66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Fluency</a:t>
            </a:r>
          </a:p>
          <a:p>
            <a:pPr algn="ctr"/>
            <a:r>
              <a:rPr lang="en-US" sz="1400" dirty="0"/>
              <a:t>Measures the grammatical correctness of the  generative content</a:t>
            </a:r>
          </a:p>
        </p:txBody>
      </p:sp>
      <p:pic>
        <p:nvPicPr>
          <p:cNvPr id="9" name="Graphic 8" descr="Badge 4 outline">
            <a:extLst>
              <a:ext uri="{FF2B5EF4-FFF2-40B4-BE49-F238E27FC236}">
                <a16:creationId xmlns:a16="http://schemas.microsoft.com/office/drawing/2014/main" id="{15ADCD16-6E35-FDC7-1D9D-72588C21A1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91178" y="-18660"/>
            <a:ext cx="523220" cy="523220"/>
          </a:xfrm>
          <a:prstGeom prst="rect">
            <a:avLst/>
          </a:prstGeom>
        </p:spPr>
      </p:pic>
    </p:spTree>
    <p:extLst>
      <p:ext uri="{BB962C8B-B14F-4D97-AF65-F5344CB8AC3E}">
        <p14:creationId xmlns:p14="http://schemas.microsoft.com/office/powerpoint/2010/main" val="2320504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 Llama Guard 2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38158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Llama Guard (from Meta), is an LLM-based input-output safeguard model geared towards Human-AI conversation use cases</a:t>
            </a:r>
          </a:p>
        </p:txBody>
      </p:sp>
      <p:sp>
        <p:nvSpPr>
          <p:cNvPr id="17" name="TextBox 16">
            <a:extLst>
              <a:ext uri="{FF2B5EF4-FFF2-40B4-BE49-F238E27FC236}">
                <a16:creationId xmlns:a16="http://schemas.microsoft.com/office/drawing/2014/main" id="{52DC854B-17AC-89CE-CD1D-3F9F98EBD6CE}"/>
              </a:ext>
            </a:extLst>
          </p:cNvPr>
          <p:cNvSpPr txBox="1"/>
          <p:nvPr/>
        </p:nvSpPr>
        <p:spPr>
          <a:xfrm>
            <a:off x="783770" y="6316824"/>
            <a:ext cx="5812169" cy="461665"/>
          </a:xfrm>
          <a:prstGeom prst="rect">
            <a:avLst/>
          </a:prstGeom>
          <a:noFill/>
        </p:spPr>
        <p:txBody>
          <a:bodyPr wrap="none" rtlCol="0">
            <a:spAutoFit/>
          </a:bodyPr>
          <a:lstStyle/>
          <a:p>
            <a:r>
              <a:rPr lang="en-US" sz="1200" dirty="0"/>
              <a:t>Source</a:t>
            </a:r>
          </a:p>
          <a:p>
            <a:r>
              <a:rPr lang="en-US" sz="1200" dirty="0"/>
              <a:t>https://github.com/meta-llama/PurpleLlama/blob/main/Llama-Guard2/MODEL_CARD.md</a:t>
            </a:r>
          </a:p>
        </p:txBody>
      </p:sp>
      <p:pic>
        <p:nvPicPr>
          <p:cNvPr id="1026" name="Picture 2">
            <a:extLst>
              <a:ext uri="{FF2B5EF4-FFF2-40B4-BE49-F238E27FC236}">
                <a16:creationId xmlns:a16="http://schemas.microsoft.com/office/drawing/2014/main" id="{18A04981-4846-E2CE-B498-1E97CA2EA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2" y="1048042"/>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666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 Llama Guard 2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17" name="TextBox 16">
            <a:extLst>
              <a:ext uri="{FF2B5EF4-FFF2-40B4-BE49-F238E27FC236}">
                <a16:creationId xmlns:a16="http://schemas.microsoft.com/office/drawing/2014/main" id="{52DC854B-17AC-89CE-CD1D-3F9F98EBD6CE}"/>
              </a:ext>
            </a:extLst>
          </p:cNvPr>
          <p:cNvSpPr txBox="1"/>
          <p:nvPr/>
        </p:nvSpPr>
        <p:spPr>
          <a:xfrm>
            <a:off x="783770" y="6316824"/>
            <a:ext cx="5812169" cy="461665"/>
          </a:xfrm>
          <a:prstGeom prst="rect">
            <a:avLst/>
          </a:prstGeom>
          <a:noFill/>
        </p:spPr>
        <p:txBody>
          <a:bodyPr wrap="none" rtlCol="0">
            <a:spAutoFit/>
          </a:bodyPr>
          <a:lstStyle/>
          <a:p>
            <a:r>
              <a:rPr lang="en-US" sz="1200" dirty="0"/>
              <a:t>Source</a:t>
            </a:r>
          </a:p>
          <a:p>
            <a:r>
              <a:rPr lang="en-US" sz="1200" dirty="0"/>
              <a:t>https://github.com/meta-llama/PurpleLlama/blob/main/Llama-Guard2/MODEL_CARD.md</a:t>
            </a:r>
          </a:p>
        </p:txBody>
      </p:sp>
      <p:pic>
        <p:nvPicPr>
          <p:cNvPr id="4" name="Picture 3">
            <a:extLst>
              <a:ext uri="{FF2B5EF4-FFF2-40B4-BE49-F238E27FC236}">
                <a16:creationId xmlns:a16="http://schemas.microsoft.com/office/drawing/2014/main" id="{CD557187-3D24-5A00-83D4-D21F56B1A7F1}"/>
              </a:ext>
            </a:extLst>
          </p:cNvPr>
          <p:cNvPicPr>
            <a:picLocks noChangeAspect="1"/>
          </p:cNvPicPr>
          <p:nvPr/>
        </p:nvPicPr>
        <p:blipFill>
          <a:blip r:embed="rId2"/>
          <a:stretch>
            <a:fillRect/>
          </a:stretch>
        </p:blipFill>
        <p:spPr>
          <a:xfrm>
            <a:off x="236067" y="1545875"/>
            <a:ext cx="9337141" cy="3641095"/>
          </a:xfrm>
          <a:prstGeom prst="rect">
            <a:avLst/>
          </a:prstGeom>
        </p:spPr>
      </p:pic>
    </p:spTree>
    <p:extLst>
      <p:ext uri="{BB962C8B-B14F-4D97-AF65-F5344CB8AC3E}">
        <p14:creationId xmlns:p14="http://schemas.microsoft.com/office/powerpoint/2010/main" val="3889804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pPr algn="ctr"/>
            <a:r>
              <a:rPr lang="en-US" sz="2800" b="1" dirty="0">
                <a:solidFill>
                  <a:schemeClr val="accent4">
                    <a:lumMod val="60000"/>
                    <a:lumOff val="40000"/>
                  </a:schemeClr>
                </a:solidFill>
                <a:latin typeface="Arial" panose="020B0604020202020204" pitchFamily="34" charset="0"/>
                <a:cs typeface="Arial" panose="020B0604020202020204" pitchFamily="34" charset="0"/>
              </a:rPr>
              <a:t>Evaluate and Improve Performance  </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52322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evaluation stage provides important information for steering development toward quality and safety. Measure and iteratively improve both the </a:t>
            </a:r>
            <a:r>
              <a:rPr lang="en-US" b="1" dirty="0">
                <a:solidFill>
                  <a:schemeClr val="tx1"/>
                </a:solidFill>
              </a:rPr>
              <a:t>Quality</a:t>
            </a:r>
            <a:r>
              <a:rPr lang="en-US" dirty="0">
                <a:solidFill>
                  <a:schemeClr val="tx1"/>
                </a:solidFill>
              </a:rPr>
              <a:t> and </a:t>
            </a:r>
            <a:r>
              <a:rPr lang="en-US" b="1" dirty="0">
                <a:solidFill>
                  <a:schemeClr val="tx1"/>
                </a:solidFill>
              </a:rPr>
              <a:t>Safety</a:t>
            </a:r>
            <a:r>
              <a:rPr lang="en-US" dirty="0">
                <a:solidFill>
                  <a:schemeClr val="tx1"/>
                </a:solidFill>
              </a:rPr>
              <a:t> to your gen ai app.</a:t>
            </a:r>
          </a:p>
        </p:txBody>
      </p:sp>
      <p:sp>
        <p:nvSpPr>
          <p:cNvPr id="17" name="TextBox 16">
            <a:extLst>
              <a:ext uri="{FF2B5EF4-FFF2-40B4-BE49-F238E27FC236}">
                <a16:creationId xmlns:a16="http://schemas.microsoft.com/office/drawing/2014/main" id="{52DC854B-17AC-89CE-CD1D-3F9F98EBD6CE}"/>
              </a:ext>
            </a:extLst>
          </p:cNvPr>
          <p:cNvSpPr txBox="1"/>
          <p:nvPr/>
        </p:nvSpPr>
        <p:spPr>
          <a:xfrm>
            <a:off x="1912773" y="6531429"/>
            <a:ext cx="1970026" cy="276999"/>
          </a:xfrm>
          <a:prstGeom prst="rect">
            <a:avLst/>
          </a:prstGeom>
          <a:noFill/>
        </p:spPr>
        <p:txBody>
          <a:bodyPr wrap="none" rtlCol="0">
            <a:spAutoFit/>
          </a:bodyPr>
          <a:lstStyle/>
          <a:p>
            <a:r>
              <a:rPr lang="en-US" sz="1200" dirty="0"/>
              <a:t>Source: Azure content safety</a:t>
            </a:r>
          </a:p>
        </p:txBody>
      </p:sp>
      <p:sp>
        <p:nvSpPr>
          <p:cNvPr id="6" name="TextBox 5">
            <a:extLst>
              <a:ext uri="{FF2B5EF4-FFF2-40B4-BE49-F238E27FC236}">
                <a16:creationId xmlns:a16="http://schemas.microsoft.com/office/drawing/2014/main" id="{57532D85-8B44-EE3E-C621-389A6D814809}"/>
              </a:ext>
            </a:extLst>
          </p:cNvPr>
          <p:cNvSpPr txBox="1"/>
          <p:nvPr/>
        </p:nvSpPr>
        <p:spPr>
          <a:xfrm>
            <a:off x="1391178" y="1480262"/>
            <a:ext cx="8910737" cy="1477328"/>
          </a:xfrm>
          <a:prstGeom prst="rect">
            <a:avLst/>
          </a:prstGeom>
          <a:noFill/>
          <a:ln w="12700">
            <a:solidFill>
              <a:srgbClr val="FFCCFF"/>
            </a:solidFill>
            <a:prstDash val="sysDash"/>
          </a:ln>
        </p:spPr>
        <p:txBody>
          <a:bodyPr wrap="square">
            <a:spAutoFit/>
          </a:bodyPr>
          <a:lstStyle/>
          <a:p>
            <a:pPr algn="ctr"/>
            <a:endParaRPr lang="en-US" b="1" dirty="0"/>
          </a:p>
          <a:p>
            <a:pPr algn="ctr"/>
            <a:r>
              <a:rPr lang="en-US" dirty="0">
                <a:solidFill>
                  <a:srgbClr val="660066"/>
                </a:solidFill>
              </a:rPr>
              <a:t>Evaluate the quality and safety of your generative AI app. This evaluation stage provides developers with insights on targeted mitigation steps such as prompt engineering, input/output guardrails, fine tuning, etc. Once mitigations are applied, one can repeat evaluations to test effectiveness. Iterate until satisfied with the model’s performance &amp; safety</a:t>
            </a:r>
          </a:p>
        </p:txBody>
      </p:sp>
      <p:pic>
        <p:nvPicPr>
          <p:cNvPr id="13" name="Graphic 12" descr="Rating 1 Star with solid fill">
            <a:extLst>
              <a:ext uri="{FF2B5EF4-FFF2-40B4-BE49-F238E27FC236}">
                <a16:creationId xmlns:a16="http://schemas.microsoft.com/office/drawing/2014/main" id="{433C3537-AA94-700D-79F8-A196B41274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8985" y="1688183"/>
            <a:ext cx="741153" cy="741153"/>
          </a:xfrm>
          <a:prstGeom prst="rect">
            <a:avLst/>
          </a:prstGeom>
        </p:spPr>
      </p:pic>
      <p:pic>
        <p:nvPicPr>
          <p:cNvPr id="15" name="Graphic 14" descr="Clipboard Checked outline">
            <a:extLst>
              <a:ext uri="{FF2B5EF4-FFF2-40B4-BE49-F238E27FC236}">
                <a16:creationId xmlns:a16="http://schemas.microsoft.com/office/drawing/2014/main" id="{9840C28D-A8E2-F66B-26F2-68BB81BCF7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01915" y="2274863"/>
            <a:ext cx="615295" cy="615295"/>
          </a:xfrm>
          <a:prstGeom prst="rect">
            <a:avLst/>
          </a:prstGeom>
        </p:spPr>
      </p:pic>
      <p:pic>
        <p:nvPicPr>
          <p:cNvPr id="5" name="Picture 4">
            <a:extLst>
              <a:ext uri="{FF2B5EF4-FFF2-40B4-BE49-F238E27FC236}">
                <a16:creationId xmlns:a16="http://schemas.microsoft.com/office/drawing/2014/main" id="{428B6629-C849-6179-F021-BF49CE24B136}"/>
              </a:ext>
            </a:extLst>
          </p:cNvPr>
          <p:cNvPicPr>
            <a:picLocks noChangeAspect="1"/>
          </p:cNvPicPr>
          <p:nvPr/>
        </p:nvPicPr>
        <p:blipFill>
          <a:blip r:embed="rId6"/>
          <a:stretch>
            <a:fillRect/>
          </a:stretch>
        </p:blipFill>
        <p:spPr>
          <a:xfrm>
            <a:off x="-727334" y="4089189"/>
            <a:ext cx="1632403" cy="1007912"/>
          </a:xfrm>
          <a:prstGeom prst="rect">
            <a:avLst/>
          </a:prstGeom>
        </p:spPr>
      </p:pic>
      <p:pic>
        <p:nvPicPr>
          <p:cNvPr id="7" name="Graphic 6" descr="Badge 4 outline">
            <a:extLst>
              <a:ext uri="{FF2B5EF4-FFF2-40B4-BE49-F238E27FC236}">
                <a16:creationId xmlns:a16="http://schemas.microsoft.com/office/drawing/2014/main" id="{F4F34C8C-C08F-91AE-5C9B-5DDE5753A57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1178" y="-18660"/>
            <a:ext cx="523220" cy="523220"/>
          </a:xfrm>
          <a:prstGeom prst="rect">
            <a:avLst/>
          </a:prstGeom>
        </p:spPr>
      </p:pic>
      <p:pic>
        <p:nvPicPr>
          <p:cNvPr id="2" name="Graphic 1" descr="Shield Tick with solid fill">
            <a:extLst>
              <a:ext uri="{FF2B5EF4-FFF2-40B4-BE49-F238E27FC236}">
                <a16:creationId xmlns:a16="http://schemas.microsoft.com/office/drawing/2014/main" id="{051BB8B4-1F14-6806-4159-73C46863858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01915" y="1260553"/>
            <a:ext cx="578498" cy="578498"/>
          </a:xfrm>
          <a:prstGeom prst="rect">
            <a:avLst/>
          </a:prstGeom>
        </p:spPr>
      </p:pic>
      <p:sp>
        <p:nvSpPr>
          <p:cNvPr id="4" name="Rectangle 3">
            <a:extLst>
              <a:ext uri="{FF2B5EF4-FFF2-40B4-BE49-F238E27FC236}">
                <a16:creationId xmlns:a16="http://schemas.microsoft.com/office/drawing/2014/main" id="{2D9A839D-8471-B6E1-F46F-0D2246093984}"/>
              </a:ext>
            </a:extLst>
          </p:cNvPr>
          <p:cNvSpPr/>
          <p:nvPr/>
        </p:nvSpPr>
        <p:spPr>
          <a:xfrm>
            <a:off x="2238415" y="3968294"/>
            <a:ext cx="3378614" cy="1339876"/>
          </a:xfrm>
          <a:prstGeom prst="rect">
            <a:avLst/>
          </a:prstGeom>
          <a:solidFill>
            <a:srgbClr val="6600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0" i="0" dirty="0">
                <a:solidFill>
                  <a:schemeClr val="bg1"/>
                </a:solidFill>
                <a:effectLst/>
                <a:highlight>
                  <a:srgbClr val="660033"/>
                </a:highlight>
                <a:latin typeface="Segoe UI" panose="020B0502040204020203" pitchFamily="34" charset="0"/>
              </a:rPr>
              <a:t>refers to performance and quality attributes such as relevance, coherence, fluency, and groundedness</a:t>
            </a:r>
            <a:endParaRPr lang="en-US" sz="1400" dirty="0">
              <a:solidFill>
                <a:schemeClr val="bg1"/>
              </a:solidFill>
              <a:highlight>
                <a:srgbClr val="660033"/>
              </a:highlight>
            </a:endParaRPr>
          </a:p>
        </p:txBody>
      </p:sp>
      <p:sp>
        <p:nvSpPr>
          <p:cNvPr id="9" name="Rectangle 8">
            <a:extLst>
              <a:ext uri="{FF2B5EF4-FFF2-40B4-BE49-F238E27FC236}">
                <a16:creationId xmlns:a16="http://schemas.microsoft.com/office/drawing/2014/main" id="{CFE65EFD-9A36-6E6D-DA54-C1ED3B26DE1F}"/>
              </a:ext>
            </a:extLst>
          </p:cNvPr>
          <p:cNvSpPr/>
          <p:nvPr/>
        </p:nvSpPr>
        <p:spPr>
          <a:xfrm>
            <a:off x="6262962" y="3935019"/>
            <a:ext cx="2991063" cy="1323037"/>
          </a:xfrm>
          <a:prstGeom prst="rect">
            <a:avLst/>
          </a:prstGeom>
          <a:solidFill>
            <a:srgbClr val="6600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These metrics focus on identifying safety &amp; security risks like violent, sexual or harmful content</a:t>
            </a:r>
          </a:p>
        </p:txBody>
      </p:sp>
      <p:sp>
        <p:nvSpPr>
          <p:cNvPr id="10" name="Rectangle: Rounded Corners 9">
            <a:extLst>
              <a:ext uri="{FF2B5EF4-FFF2-40B4-BE49-F238E27FC236}">
                <a16:creationId xmlns:a16="http://schemas.microsoft.com/office/drawing/2014/main" id="{84DDB596-BB8F-3A9D-910C-76E43903716F}"/>
              </a:ext>
            </a:extLst>
          </p:cNvPr>
          <p:cNvSpPr/>
          <p:nvPr/>
        </p:nvSpPr>
        <p:spPr>
          <a:xfrm>
            <a:off x="2061132" y="3614721"/>
            <a:ext cx="1970025" cy="356357"/>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Quality metrics</a:t>
            </a:r>
          </a:p>
        </p:txBody>
      </p:sp>
      <p:sp>
        <p:nvSpPr>
          <p:cNvPr id="11" name="Rectangle: Rounded Corners 10">
            <a:extLst>
              <a:ext uri="{FF2B5EF4-FFF2-40B4-BE49-F238E27FC236}">
                <a16:creationId xmlns:a16="http://schemas.microsoft.com/office/drawing/2014/main" id="{22EA1375-5538-1EC4-A3F5-053A88195C2F}"/>
              </a:ext>
            </a:extLst>
          </p:cNvPr>
          <p:cNvSpPr/>
          <p:nvPr/>
        </p:nvSpPr>
        <p:spPr>
          <a:xfrm>
            <a:off x="6134140" y="3738912"/>
            <a:ext cx="2392484" cy="356357"/>
          </a:xfrm>
          <a:prstGeom prst="roundRect">
            <a:avLst/>
          </a:prstGeom>
          <a:solidFill>
            <a:srgbClr val="FF79FF"/>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Risk &amp; Safety Metrics</a:t>
            </a:r>
          </a:p>
        </p:txBody>
      </p:sp>
    </p:spTree>
    <p:extLst>
      <p:ext uri="{BB962C8B-B14F-4D97-AF65-F5344CB8AC3E}">
        <p14:creationId xmlns:p14="http://schemas.microsoft.com/office/powerpoint/2010/main" val="609651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1B395A-FA43-04C8-B904-D2A04491EDF2}"/>
              </a:ext>
            </a:extLst>
          </p:cNvPr>
          <p:cNvSpPr txBox="1"/>
          <p:nvPr/>
        </p:nvSpPr>
        <p:spPr>
          <a:xfrm>
            <a:off x="9912" y="2770266"/>
            <a:ext cx="12182088" cy="707886"/>
          </a:xfrm>
          <a:prstGeom prst="rect">
            <a:avLst/>
          </a:prstGeom>
          <a:solidFill>
            <a:srgbClr val="4F2270"/>
          </a:solidFill>
        </p:spPr>
        <p:txBody>
          <a:bodyPr wrap="square" rtlCol="0">
            <a:spAutoFit/>
          </a:bodyPr>
          <a:lstStyle/>
          <a:p>
            <a:pPr algn="ctr"/>
            <a:r>
              <a:rPr lang="en-US" sz="4000" dirty="0">
                <a:solidFill>
                  <a:schemeClr val="accent4">
                    <a:lumMod val="60000"/>
                    <a:lumOff val="40000"/>
                  </a:schemeClr>
                </a:solidFill>
                <a:latin typeface="Arial" panose="020B0604020202020204" pitchFamily="34" charset="0"/>
                <a:cs typeface="Arial" panose="020B0604020202020204" pitchFamily="34" charset="0"/>
              </a:rPr>
              <a:t>Appendix	</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2848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r>
              <a:rPr lang="en-US" sz="2800" b="1" dirty="0">
                <a:solidFill>
                  <a:schemeClr val="accent4">
                    <a:lumMod val="60000"/>
                    <a:lumOff val="40000"/>
                  </a:schemeClr>
                </a:solidFill>
                <a:latin typeface="Arial" panose="020B0604020202020204" pitchFamily="34" charset="0"/>
                <a:cs typeface="Arial" panose="020B0604020202020204" pitchFamily="34" charset="0"/>
              </a:rPr>
              <a:t>System input-output mitigations</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89573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Put a guardrails system that both monitors and blocks for </a:t>
            </a:r>
          </a:p>
          <a:p>
            <a:pPr marL="285750" indent="-285750">
              <a:buFont typeface="Arial" panose="020B0604020202020204" pitchFamily="34" charset="0"/>
              <a:buChar char="•"/>
            </a:pPr>
            <a:r>
              <a:rPr lang="en-US" u="sng" dirty="0">
                <a:solidFill>
                  <a:schemeClr val="tx1"/>
                </a:solidFill>
              </a:rPr>
              <a:t>inputs</a:t>
            </a:r>
            <a:r>
              <a:rPr lang="en-US" dirty="0">
                <a:solidFill>
                  <a:schemeClr val="tx1"/>
                </a:solidFill>
              </a:rPr>
              <a:t> that you may never want to reach the model, like certain types of attacks and problematic</a:t>
            </a:r>
          </a:p>
          <a:p>
            <a:pPr marL="285750" indent="-285750">
              <a:buFont typeface="Arial" panose="020B0604020202020204" pitchFamily="34" charset="0"/>
              <a:buChar char="•"/>
            </a:pPr>
            <a:r>
              <a:rPr lang="en-US" u="sng" dirty="0">
                <a:solidFill>
                  <a:schemeClr val="tx1"/>
                </a:solidFill>
              </a:rPr>
              <a:t>outputs</a:t>
            </a:r>
            <a:r>
              <a:rPr lang="en-US" dirty="0">
                <a:solidFill>
                  <a:schemeClr val="tx1"/>
                </a:solidFill>
              </a:rPr>
              <a:t> where maybe the system made a mistake and so you want to block an output  </a:t>
            </a:r>
          </a:p>
        </p:txBody>
      </p:sp>
      <p:sp>
        <p:nvSpPr>
          <p:cNvPr id="2" name="Rectangle 1">
            <a:extLst>
              <a:ext uri="{FF2B5EF4-FFF2-40B4-BE49-F238E27FC236}">
                <a16:creationId xmlns:a16="http://schemas.microsoft.com/office/drawing/2014/main" id="{AD8E90F8-85A5-12A5-55E7-D41395510A92}"/>
              </a:ext>
            </a:extLst>
          </p:cNvPr>
          <p:cNvSpPr/>
          <p:nvPr/>
        </p:nvSpPr>
        <p:spPr>
          <a:xfrm>
            <a:off x="205274" y="2494385"/>
            <a:ext cx="10879494" cy="119120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Leverage the system message and put in put safety instructions in there. Then then ground the input with contextual data to ensure that your responses are fresh and accurate in context.</a:t>
            </a:r>
          </a:p>
        </p:txBody>
      </p:sp>
    </p:spTree>
    <p:extLst>
      <p:ext uri="{BB962C8B-B14F-4D97-AF65-F5344CB8AC3E}">
        <p14:creationId xmlns:p14="http://schemas.microsoft.com/office/powerpoint/2010/main" val="366718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EBF0C3-FC63-B3B4-958B-6B22B1266BFA}"/>
              </a:ext>
            </a:extLst>
          </p:cNvPr>
          <p:cNvSpPr txBox="1"/>
          <p:nvPr/>
        </p:nvSpPr>
        <p:spPr>
          <a:xfrm>
            <a:off x="9912" y="8405"/>
            <a:ext cx="12182088" cy="523220"/>
          </a:xfrm>
          <a:prstGeom prst="rect">
            <a:avLst/>
          </a:prstGeom>
          <a:solidFill>
            <a:srgbClr val="4F2270"/>
          </a:solidFill>
        </p:spPr>
        <p:txBody>
          <a:bodyPr wrap="square" rtlCol="0">
            <a:spAutoFit/>
          </a:bodyPr>
          <a:lstStyle/>
          <a:p>
            <a:r>
              <a:rPr lang="en-US" sz="2800" b="1" dirty="0">
                <a:solidFill>
                  <a:schemeClr val="accent4">
                    <a:lumMod val="60000"/>
                    <a:lumOff val="40000"/>
                  </a:schemeClr>
                </a:solidFill>
                <a:latin typeface="Arial" panose="020B0604020202020204" pitchFamily="34" charset="0"/>
                <a:cs typeface="Arial" panose="020B0604020202020204" pitchFamily="34" charset="0"/>
              </a:rPr>
              <a:t>System input-output mitigations</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p>
        </p:txBody>
      </p:sp>
      <p:sp>
        <p:nvSpPr>
          <p:cNvPr id="8" name="Rectangle 7">
            <a:extLst>
              <a:ext uri="{FF2B5EF4-FFF2-40B4-BE49-F238E27FC236}">
                <a16:creationId xmlns:a16="http://schemas.microsoft.com/office/drawing/2014/main" id="{B4130378-3A69-6513-69C4-1AE2CB043AA5}"/>
              </a:ext>
            </a:extLst>
          </p:cNvPr>
          <p:cNvSpPr/>
          <p:nvPr/>
        </p:nvSpPr>
        <p:spPr>
          <a:xfrm>
            <a:off x="9912" y="541173"/>
            <a:ext cx="12182088" cy="89573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Put a guardrails system that both monitors and blocks for </a:t>
            </a:r>
          </a:p>
          <a:p>
            <a:pPr marL="285750" indent="-285750">
              <a:buFont typeface="Arial" panose="020B0604020202020204" pitchFamily="34" charset="0"/>
              <a:buChar char="•"/>
            </a:pPr>
            <a:r>
              <a:rPr lang="en-US" u="sng" dirty="0">
                <a:solidFill>
                  <a:schemeClr val="tx1"/>
                </a:solidFill>
              </a:rPr>
              <a:t>inputs</a:t>
            </a:r>
            <a:r>
              <a:rPr lang="en-US" dirty="0">
                <a:solidFill>
                  <a:schemeClr val="tx1"/>
                </a:solidFill>
              </a:rPr>
              <a:t> that you may never want to reach the model, like certain types of attacks and problematic</a:t>
            </a:r>
          </a:p>
          <a:p>
            <a:pPr marL="285750" indent="-285750">
              <a:buFont typeface="Arial" panose="020B0604020202020204" pitchFamily="34" charset="0"/>
              <a:buChar char="•"/>
            </a:pPr>
            <a:r>
              <a:rPr lang="en-US" u="sng" dirty="0">
                <a:solidFill>
                  <a:schemeClr val="tx1"/>
                </a:solidFill>
              </a:rPr>
              <a:t>outputs</a:t>
            </a:r>
            <a:r>
              <a:rPr lang="en-US" dirty="0">
                <a:solidFill>
                  <a:schemeClr val="tx1"/>
                </a:solidFill>
              </a:rPr>
              <a:t> where maybe the system made a mistake and so you want to block an output  </a:t>
            </a:r>
          </a:p>
        </p:txBody>
      </p:sp>
      <p:sp>
        <p:nvSpPr>
          <p:cNvPr id="2" name="Rectangle 1">
            <a:extLst>
              <a:ext uri="{FF2B5EF4-FFF2-40B4-BE49-F238E27FC236}">
                <a16:creationId xmlns:a16="http://schemas.microsoft.com/office/drawing/2014/main" id="{AD8E90F8-85A5-12A5-55E7-D41395510A92}"/>
              </a:ext>
            </a:extLst>
          </p:cNvPr>
          <p:cNvSpPr/>
          <p:nvPr/>
        </p:nvSpPr>
        <p:spPr>
          <a:xfrm>
            <a:off x="205274" y="2494385"/>
            <a:ext cx="10879494" cy="119120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Leverage the system message and put in put safety instructions in there. Then then ground the input with contextual data to ensure that your responses are fresh and accurate in context.</a:t>
            </a:r>
          </a:p>
        </p:txBody>
      </p:sp>
    </p:spTree>
    <p:extLst>
      <p:ext uri="{BB962C8B-B14F-4D97-AF65-F5344CB8AC3E}">
        <p14:creationId xmlns:p14="http://schemas.microsoft.com/office/powerpoint/2010/main" val="2083842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BEC6A79-AAED-B198-9F9C-9057AE56819B}"/>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pic>
        <p:nvPicPr>
          <p:cNvPr id="8" name="Picture 7">
            <a:extLst>
              <a:ext uri="{FF2B5EF4-FFF2-40B4-BE49-F238E27FC236}">
                <a16:creationId xmlns:a16="http://schemas.microsoft.com/office/drawing/2014/main" id="{D4D7DF5F-B675-E9FC-A318-3539FD4EE008}"/>
              </a:ext>
            </a:extLst>
          </p:cNvPr>
          <p:cNvPicPr>
            <a:picLocks noChangeAspect="1"/>
          </p:cNvPicPr>
          <p:nvPr/>
        </p:nvPicPr>
        <p:blipFill>
          <a:blip r:embed="rId2"/>
          <a:stretch>
            <a:fillRect/>
          </a:stretch>
        </p:blipFill>
        <p:spPr>
          <a:xfrm>
            <a:off x="6783355" y="3392701"/>
            <a:ext cx="4561347" cy="2523107"/>
          </a:xfrm>
          <a:prstGeom prst="rect">
            <a:avLst/>
          </a:prstGeom>
        </p:spPr>
      </p:pic>
      <p:pic>
        <p:nvPicPr>
          <p:cNvPr id="4" name="Picture 3">
            <a:extLst>
              <a:ext uri="{FF2B5EF4-FFF2-40B4-BE49-F238E27FC236}">
                <a16:creationId xmlns:a16="http://schemas.microsoft.com/office/drawing/2014/main" id="{1F01EC0D-1DB4-DE32-4271-E0198733FA0B}"/>
              </a:ext>
            </a:extLst>
          </p:cNvPr>
          <p:cNvPicPr>
            <a:picLocks noChangeAspect="1"/>
          </p:cNvPicPr>
          <p:nvPr/>
        </p:nvPicPr>
        <p:blipFill>
          <a:blip r:embed="rId3"/>
          <a:stretch>
            <a:fillRect/>
          </a:stretch>
        </p:blipFill>
        <p:spPr>
          <a:xfrm>
            <a:off x="4198604" y="1277035"/>
            <a:ext cx="5300667" cy="2505001"/>
          </a:xfrm>
          <a:prstGeom prst="rect">
            <a:avLst/>
          </a:prstGeom>
        </p:spPr>
      </p:pic>
      <p:pic>
        <p:nvPicPr>
          <p:cNvPr id="6" name="Picture 5">
            <a:extLst>
              <a:ext uri="{FF2B5EF4-FFF2-40B4-BE49-F238E27FC236}">
                <a16:creationId xmlns:a16="http://schemas.microsoft.com/office/drawing/2014/main" id="{5FA0EEB5-1ADB-499C-BE75-49DED53A7779}"/>
              </a:ext>
            </a:extLst>
          </p:cNvPr>
          <p:cNvPicPr>
            <a:picLocks noChangeAspect="1"/>
          </p:cNvPicPr>
          <p:nvPr/>
        </p:nvPicPr>
        <p:blipFill>
          <a:blip r:embed="rId4"/>
          <a:stretch>
            <a:fillRect/>
          </a:stretch>
        </p:blipFill>
        <p:spPr>
          <a:xfrm>
            <a:off x="282903" y="982603"/>
            <a:ext cx="3191320" cy="1076475"/>
          </a:xfrm>
          <a:prstGeom prst="rect">
            <a:avLst/>
          </a:prstGeom>
        </p:spPr>
      </p:pic>
      <p:sp>
        <p:nvSpPr>
          <p:cNvPr id="9" name="TextBox 8">
            <a:extLst>
              <a:ext uri="{FF2B5EF4-FFF2-40B4-BE49-F238E27FC236}">
                <a16:creationId xmlns:a16="http://schemas.microsoft.com/office/drawing/2014/main" id="{0230B473-BD44-C40A-F1E5-6F0D362C2E23}"/>
              </a:ext>
            </a:extLst>
          </p:cNvPr>
          <p:cNvSpPr txBox="1"/>
          <p:nvPr/>
        </p:nvSpPr>
        <p:spPr>
          <a:xfrm>
            <a:off x="3048778" y="5915808"/>
            <a:ext cx="6097554" cy="923330"/>
          </a:xfrm>
          <a:prstGeom prst="rect">
            <a:avLst/>
          </a:prstGeom>
          <a:noFill/>
        </p:spPr>
        <p:txBody>
          <a:bodyPr wrap="square">
            <a:spAutoFit/>
          </a:bodyPr>
          <a:lstStyle/>
          <a:p>
            <a:r>
              <a:rPr lang="en-US" dirty="0"/>
              <a:t>https://news.microsoft.com/de-ch/2024/03/28/announcing-new-tools-in-azure-ai-to-help-you-build-more-secure-and-trustworthy-generative-ai-applications/</a:t>
            </a:r>
          </a:p>
        </p:txBody>
      </p:sp>
      <p:sp>
        <p:nvSpPr>
          <p:cNvPr id="11" name="TextBox 10">
            <a:extLst>
              <a:ext uri="{FF2B5EF4-FFF2-40B4-BE49-F238E27FC236}">
                <a16:creationId xmlns:a16="http://schemas.microsoft.com/office/drawing/2014/main" id="{09C122F2-F41D-8C24-3037-029CAC9B7C82}"/>
              </a:ext>
            </a:extLst>
          </p:cNvPr>
          <p:cNvSpPr txBox="1"/>
          <p:nvPr/>
        </p:nvSpPr>
        <p:spPr>
          <a:xfrm>
            <a:off x="3048778" y="4995286"/>
            <a:ext cx="6097554" cy="646331"/>
          </a:xfrm>
          <a:prstGeom prst="rect">
            <a:avLst/>
          </a:prstGeom>
          <a:noFill/>
        </p:spPr>
        <p:txBody>
          <a:bodyPr wrap="square">
            <a:spAutoFit/>
          </a:bodyPr>
          <a:lstStyle/>
          <a:p>
            <a:r>
              <a:rPr lang="en-US"/>
              <a:t>https://learn.microsoft.com/en-us/azure/ai-services/openai/concepts/system-message</a:t>
            </a:r>
            <a:endParaRPr lang="en-US" dirty="0"/>
          </a:p>
        </p:txBody>
      </p:sp>
      <p:sp>
        <p:nvSpPr>
          <p:cNvPr id="17" name="TextBox 16">
            <a:extLst>
              <a:ext uri="{FF2B5EF4-FFF2-40B4-BE49-F238E27FC236}">
                <a16:creationId xmlns:a16="http://schemas.microsoft.com/office/drawing/2014/main" id="{12E61779-3B34-F863-234A-D9EDB192401D}"/>
              </a:ext>
            </a:extLst>
          </p:cNvPr>
          <p:cNvSpPr txBox="1"/>
          <p:nvPr/>
        </p:nvSpPr>
        <p:spPr>
          <a:xfrm>
            <a:off x="3107094" y="2999992"/>
            <a:ext cx="6214188" cy="923330"/>
          </a:xfrm>
          <a:prstGeom prst="rect">
            <a:avLst/>
          </a:prstGeom>
          <a:noFill/>
        </p:spPr>
        <p:txBody>
          <a:bodyPr wrap="square">
            <a:spAutoFit/>
          </a:bodyPr>
          <a:lstStyle/>
          <a:p>
            <a:r>
              <a:rPr lang="en-US"/>
              <a:t>https://techcommunity.microsoft.com/t5/ai-azure-ai-services-blog/announcing-safety-system-messages-in-azure-ai-studio-and-azure/ba-p/4146991</a:t>
            </a:r>
          </a:p>
        </p:txBody>
      </p:sp>
    </p:spTree>
    <p:extLst>
      <p:ext uri="{BB962C8B-B14F-4D97-AF65-F5344CB8AC3E}">
        <p14:creationId xmlns:p14="http://schemas.microsoft.com/office/powerpoint/2010/main" val="2933006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BEC6A79-AAED-B198-9F9C-9057AE56819B}"/>
              </a:ext>
            </a:extLst>
          </p:cNvPr>
          <p:cNvSpPr txBox="1"/>
          <p:nvPr/>
        </p:nvSpPr>
        <p:spPr>
          <a:xfrm>
            <a:off x="793102" y="366078"/>
            <a:ext cx="10860833" cy="523220"/>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pic>
        <p:nvPicPr>
          <p:cNvPr id="8" name="Picture 7">
            <a:extLst>
              <a:ext uri="{FF2B5EF4-FFF2-40B4-BE49-F238E27FC236}">
                <a16:creationId xmlns:a16="http://schemas.microsoft.com/office/drawing/2014/main" id="{D4D7DF5F-B675-E9FC-A318-3539FD4EE008}"/>
              </a:ext>
            </a:extLst>
          </p:cNvPr>
          <p:cNvPicPr>
            <a:picLocks noChangeAspect="1"/>
          </p:cNvPicPr>
          <p:nvPr/>
        </p:nvPicPr>
        <p:blipFill>
          <a:blip r:embed="rId2"/>
          <a:stretch>
            <a:fillRect/>
          </a:stretch>
        </p:blipFill>
        <p:spPr>
          <a:xfrm>
            <a:off x="6783355" y="3392701"/>
            <a:ext cx="4561347" cy="2523107"/>
          </a:xfrm>
          <a:prstGeom prst="rect">
            <a:avLst/>
          </a:prstGeom>
        </p:spPr>
      </p:pic>
      <p:pic>
        <p:nvPicPr>
          <p:cNvPr id="4" name="Picture 3">
            <a:extLst>
              <a:ext uri="{FF2B5EF4-FFF2-40B4-BE49-F238E27FC236}">
                <a16:creationId xmlns:a16="http://schemas.microsoft.com/office/drawing/2014/main" id="{1F01EC0D-1DB4-DE32-4271-E0198733FA0B}"/>
              </a:ext>
            </a:extLst>
          </p:cNvPr>
          <p:cNvPicPr>
            <a:picLocks noChangeAspect="1"/>
          </p:cNvPicPr>
          <p:nvPr/>
        </p:nvPicPr>
        <p:blipFill>
          <a:blip r:embed="rId3"/>
          <a:stretch>
            <a:fillRect/>
          </a:stretch>
        </p:blipFill>
        <p:spPr>
          <a:xfrm>
            <a:off x="4198604" y="1277035"/>
            <a:ext cx="5300667" cy="2505001"/>
          </a:xfrm>
          <a:prstGeom prst="rect">
            <a:avLst/>
          </a:prstGeom>
        </p:spPr>
      </p:pic>
      <p:pic>
        <p:nvPicPr>
          <p:cNvPr id="6" name="Picture 5">
            <a:extLst>
              <a:ext uri="{FF2B5EF4-FFF2-40B4-BE49-F238E27FC236}">
                <a16:creationId xmlns:a16="http://schemas.microsoft.com/office/drawing/2014/main" id="{5FA0EEB5-1ADB-499C-BE75-49DED53A7779}"/>
              </a:ext>
            </a:extLst>
          </p:cNvPr>
          <p:cNvPicPr>
            <a:picLocks noChangeAspect="1"/>
          </p:cNvPicPr>
          <p:nvPr/>
        </p:nvPicPr>
        <p:blipFill>
          <a:blip r:embed="rId4"/>
          <a:stretch>
            <a:fillRect/>
          </a:stretch>
        </p:blipFill>
        <p:spPr>
          <a:xfrm>
            <a:off x="282903" y="982603"/>
            <a:ext cx="3191320" cy="1076475"/>
          </a:xfrm>
          <a:prstGeom prst="rect">
            <a:avLst/>
          </a:prstGeom>
        </p:spPr>
      </p:pic>
      <p:sp>
        <p:nvSpPr>
          <p:cNvPr id="9" name="TextBox 8">
            <a:extLst>
              <a:ext uri="{FF2B5EF4-FFF2-40B4-BE49-F238E27FC236}">
                <a16:creationId xmlns:a16="http://schemas.microsoft.com/office/drawing/2014/main" id="{0230B473-BD44-C40A-F1E5-6F0D362C2E23}"/>
              </a:ext>
            </a:extLst>
          </p:cNvPr>
          <p:cNvSpPr txBox="1"/>
          <p:nvPr/>
        </p:nvSpPr>
        <p:spPr>
          <a:xfrm>
            <a:off x="3048778" y="5915808"/>
            <a:ext cx="6097554" cy="923330"/>
          </a:xfrm>
          <a:prstGeom prst="rect">
            <a:avLst/>
          </a:prstGeom>
          <a:noFill/>
        </p:spPr>
        <p:txBody>
          <a:bodyPr wrap="square">
            <a:spAutoFit/>
          </a:bodyPr>
          <a:lstStyle/>
          <a:p>
            <a:r>
              <a:rPr lang="en-US" dirty="0"/>
              <a:t>https://news.microsoft.com/de-ch/2024/03/28/announcing-new-tools-in-azure-ai-to-help-you-build-more-secure-and-trustworthy-generative-ai-applications/</a:t>
            </a:r>
          </a:p>
        </p:txBody>
      </p:sp>
      <p:sp>
        <p:nvSpPr>
          <p:cNvPr id="11" name="TextBox 10">
            <a:extLst>
              <a:ext uri="{FF2B5EF4-FFF2-40B4-BE49-F238E27FC236}">
                <a16:creationId xmlns:a16="http://schemas.microsoft.com/office/drawing/2014/main" id="{09C122F2-F41D-8C24-3037-029CAC9B7C82}"/>
              </a:ext>
            </a:extLst>
          </p:cNvPr>
          <p:cNvSpPr txBox="1"/>
          <p:nvPr/>
        </p:nvSpPr>
        <p:spPr>
          <a:xfrm>
            <a:off x="3048778" y="4995286"/>
            <a:ext cx="6097554" cy="646331"/>
          </a:xfrm>
          <a:prstGeom prst="rect">
            <a:avLst/>
          </a:prstGeom>
          <a:noFill/>
        </p:spPr>
        <p:txBody>
          <a:bodyPr wrap="square">
            <a:spAutoFit/>
          </a:bodyPr>
          <a:lstStyle/>
          <a:p>
            <a:r>
              <a:rPr lang="en-US"/>
              <a:t>https://learn.microsoft.com/en-us/azure/ai-services/openai/concepts/system-message</a:t>
            </a:r>
            <a:endParaRPr lang="en-US" dirty="0"/>
          </a:p>
        </p:txBody>
      </p:sp>
      <p:sp>
        <p:nvSpPr>
          <p:cNvPr id="17" name="TextBox 16">
            <a:extLst>
              <a:ext uri="{FF2B5EF4-FFF2-40B4-BE49-F238E27FC236}">
                <a16:creationId xmlns:a16="http://schemas.microsoft.com/office/drawing/2014/main" id="{12E61779-3B34-F863-234A-D9EDB192401D}"/>
              </a:ext>
            </a:extLst>
          </p:cNvPr>
          <p:cNvSpPr txBox="1"/>
          <p:nvPr/>
        </p:nvSpPr>
        <p:spPr>
          <a:xfrm>
            <a:off x="3107094" y="2999992"/>
            <a:ext cx="6214188" cy="923330"/>
          </a:xfrm>
          <a:prstGeom prst="rect">
            <a:avLst/>
          </a:prstGeom>
          <a:noFill/>
        </p:spPr>
        <p:txBody>
          <a:bodyPr wrap="square">
            <a:spAutoFit/>
          </a:bodyPr>
          <a:lstStyle/>
          <a:p>
            <a:r>
              <a:rPr lang="en-US"/>
              <a:t>https://techcommunity.microsoft.com/t5/ai-azure-ai-services-blog/announcing-safety-system-messages-in-azure-ai-studio-and-azure/ba-p/4146991</a:t>
            </a:r>
          </a:p>
        </p:txBody>
      </p:sp>
    </p:spTree>
    <p:extLst>
      <p:ext uri="{BB962C8B-B14F-4D97-AF65-F5344CB8AC3E}">
        <p14:creationId xmlns:p14="http://schemas.microsoft.com/office/powerpoint/2010/main" val="1432572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BEC6A79-AAED-B198-9F9C-9057AE56819B}"/>
              </a:ext>
            </a:extLst>
          </p:cNvPr>
          <p:cNvSpPr txBox="1"/>
          <p:nvPr/>
        </p:nvSpPr>
        <p:spPr>
          <a:xfrm>
            <a:off x="3082503" y="160805"/>
            <a:ext cx="5949530" cy="954107"/>
          </a:xfrm>
          <a:prstGeom prst="rect">
            <a:avLst/>
          </a:prstGeom>
          <a:noFill/>
        </p:spPr>
        <p:txBody>
          <a:bodyPr wrap="square" rtlCol="0">
            <a:spAutoFit/>
          </a:bodyPr>
          <a:lstStyle/>
          <a:p>
            <a:pPr algn="ctr"/>
            <a:r>
              <a:rPr lang="en-US" sz="2800" b="1" dirty="0">
                <a:solidFill>
                  <a:srgbClr val="660066"/>
                </a:solidFill>
                <a:cs typeface="Arial" panose="020B0604020202020204" pitchFamily="34" charset="0"/>
              </a:rPr>
              <a:t>Approaches on building responsibly at each level of an LLM product </a:t>
            </a:r>
          </a:p>
        </p:txBody>
      </p:sp>
      <p:sp>
        <p:nvSpPr>
          <p:cNvPr id="3" name="TextBox 2">
            <a:extLst>
              <a:ext uri="{FF2B5EF4-FFF2-40B4-BE49-F238E27FC236}">
                <a16:creationId xmlns:a16="http://schemas.microsoft.com/office/drawing/2014/main" id="{423AB54D-3872-13CE-CF63-98903A516931}"/>
              </a:ext>
            </a:extLst>
          </p:cNvPr>
          <p:cNvSpPr txBox="1"/>
          <p:nvPr/>
        </p:nvSpPr>
        <p:spPr>
          <a:xfrm>
            <a:off x="2942172" y="2043378"/>
            <a:ext cx="2273641" cy="738664"/>
          </a:xfrm>
          <a:prstGeom prst="rect">
            <a:avLst/>
          </a:prstGeom>
          <a:solidFill>
            <a:schemeClr val="accent4">
              <a:lumMod val="20000"/>
              <a:lumOff val="80000"/>
            </a:schemeClr>
          </a:solidFill>
        </p:spPr>
        <p:txBody>
          <a:bodyPr wrap="square">
            <a:spAutoFit/>
          </a:bodyPr>
          <a:lstStyle/>
          <a:p>
            <a:pPr algn="ctr"/>
            <a:r>
              <a:rPr lang="en-US" sz="1400" kern="0" dirty="0">
                <a:solidFill>
                  <a:srgbClr val="0D0D0D"/>
                </a:solidFill>
                <a:effectLst/>
                <a:latin typeface="Segoe UI" panose="020B0502040204020203" pitchFamily="34" charset="0"/>
                <a:ea typeface="Times New Roman" panose="02020603050405020304" pitchFamily="18" charset="0"/>
              </a:rPr>
              <a:t>Best practices and considerations for teams to evaluate</a:t>
            </a:r>
            <a:endParaRPr lang="en-US" sz="1600" kern="0" dirty="0">
              <a:solidFill>
                <a:srgbClr val="0D0D0D"/>
              </a:solidFill>
              <a:effectLst/>
              <a:latin typeface="Segoe UI" panose="020B0502040204020203" pitchFamily="34" charset="0"/>
              <a:ea typeface="Times New Roman" panose="02020603050405020304" pitchFamily="18" charset="0"/>
            </a:endParaRPr>
          </a:p>
        </p:txBody>
      </p:sp>
      <p:pic>
        <p:nvPicPr>
          <p:cNvPr id="4" name="Picture 3">
            <a:extLst>
              <a:ext uri="{FF2B5EF4-FFF2-40B4-BE49-F238E27FC236}">
                <a16:creationId xmlns:a16="http://schemas.microsoft.com/office/drawing/2014/main" id="{5EB69FB2-64F7-E22D-35BF-1CFD7E141235}"/>
              </a:ext>
            </a:extLst>
          </p:cNvPr>
          <p:cNvPicPr>
            <a:picLocks noChangeAspect="1"/>
          </p:cNvPicPr>
          <p:nvPr/>
        </p:nvPicPr>
        <p:blipFill>
          <a:blip r:embed="rId2"/>
          <a:stretch>
            <a:fillRect/>
          </a:stretch>
        </p:blipFill>
        <p:spPr>
          <a:xfrm>
            <a:off x="6783355" y="3392701"/>
            <a:ext cx="4561347" cy="2523107"/>
          </a:xfrm>
          <a:prstGeom prst="rect">
            <a:avLst/>
          </a:prstGeom>
        </p:spPr>
      </p:pic>
    </p:spTree>
    <p:extLst>
      <p:ext uri="{BB962C8B-B14F-4D97-AF65-F5344CB8AC3E}">
        <p14:creationId xmlns:p14="http://schemas.microsoft.com/office/powerpoint/2010/main" val="1482826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Evaluation	</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7C66D7A-149E-7FF8-3055-121C3D8784C1}"/>
              </a:ext>
            </a:extLst>
          </p:cNvPr>
          <p:cNvPicPr>
            <a:picLocks noChangeAspect="1"/>
          </p:cNvPicPr>
          <p:nvPr/>
        </p:nvPicPr>
        <p:blipFill>
          <a:blip r:embed="rId2"/>
          <a:stretch>
            <a:fillRect/>
          </a:stretch>
        </p:blipFill>
        <p:spPr>
          <a:xfrm>
            <a:off x="1080387" y="1133154"/>
            <a:ext cx="10031225" cy="4591691"/>
          </a:xfrm>
          <a:prstGeom prst="rect">
            <a:avLst/>
          </a:prstGeom>
        </p:spPr>
      </p:pic>
    </p:spTree>
    <p:extLst>
      <p:ext uri="{BB962C8B-B14F-4D97-AF65-F5344CB8AC3E}">
        <p14:creationId xmlns:p14="http://schemas.microsoft.com/office/powerpoint/2010/main" val="2894150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461665"/>
          </a:xfrm>
          <a:prstGeom prst="rect">
            <a:avLst/>
          </a:prstGeom>
          <a:solidFill>
            <a:srgbClr val="4F2270"/>
          </a:solidFill>
        </p:spPr>
        <p:txBody>
          <a:bodyPr wrap="square" rtlCol="0">
            <a:spAutoFit/>
          </a:bodyPr>
          <a:lstStyle/>
          <a:p>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088E4A3-7603-AA38-1DCA-718B4EDF804F}"/>
              </a:ext>
            </a:extLst>
          </p:cNvPr>
          <p:cNvSpPr txBox="1"/>
          <p:nvPr/>
        </p:nvSpPr>
        <p:spPr>
          <a:xfrm>
            <a:off x="9912" y="721535"/>
            <a:ext cx="12182088" cy="707886"/>
          </a:xfrm>
          <a:prstGeom prst="rect">
            <a:avLst/>
          </a:prstGeom>
          <a:solidFill>
            <a:srgbClr val="FFC000"/>
          </a:solidFill>
        </p:spPr>
        <p:txBody>
          <a:bodyPr wrap="square">
            <a:spAutoFit/>
          </a:bodyPr>
          <a:lstStyle/>
          <a:p>
            <a:r>
              <a:rPr lang="en-US" sz="2000" dirty="0"/>
              <a:t>LLM potentially behave in ways that are unfair, unreliable, or offensive. Make sure the model you select has safety built into it &amp; you evaluate the model for your business use case.</a:t>
            </a:r>
          </a:p>
        </p:txBody>
      </p:sp>
      <p:sp>
        <p:nvSpPr>
          <p:cNvPr id="3" name="TextBox 2">
            <a:extLst>
              <a:ext uri="{FF2B5EF4-FFF2-40B4-BE49-F238E27FC236}">
                <a16:creationId xmlns:a16="http://schemas.microsoft.com/office/drawing/2014/main" id="{343FCF4E-3BD1-A4FA-C3DF-1998F156DE4F}"/>
              </a:ext>
            </a:extLst>
          </p:cNvPr>
          <p:cNvSpPr txBox="1"/>
          <p:nvPr/>
        </p:nvSpPr>
        <p:spPr>
          <a:xfrm>
            <a:off x="11738" y="1748270"/>
            <a:ext cx="5375720" cy="1231106"/>
          </a:xfrm>
          <a:prstGeom prst="rect">
            <a:avLst/>
          </a:prstGeom>
          <a:solidFill>
            <a:schemeClr val="accent4">
              <a:lumMod val="20000"/>
              <a:lumOff val="80000"/>
            </a:schemeClr>
          </a:solidFill>
        </p:spPr>
        <p:txBody>
          <a:bodyPr wrap="square">
            <a:spAutoFit/>
          </a:bodyPr>
          <a:lstStyle/>
          <a:p>
            <a:r>
              <a:rPr lang="en-US" b="1" dirty="0"/>
              <a:t>Bias &amp; fairness</a:t>
            </a:r>
          </a:p>
          <a:p>
            <a:r>
              <a:rPr lang="en-US" sz="1400" kern="0" dirty="0">
                <a:solidFill>
                  <a:srgbClr val="0D0D0D"/>
                </a:solidFill>
                <a:effectLst/>
                <a:latin typeface="Segoe UI" panose="020B0502040204020203" pitchFamily="34" charset="0"/>
                <a:ea typeface="Times New Roman" panose="02020603050405020304" pitchFamily="18" charset="0"/>
              </a:rPr>
              <a:t>LLMs can inherit and even amplify biases present in their training data. This can lead to outputs that are unfair or discriminatory, particularly in sensitive applications involving gender, race, or other personal characteristics.</a:t>
            </a:r>
            <a:endParaRPr lang="en-US" sz="1600" kern="0" dirty="0">
              <a:solidFill>
                <a:srgbClr val="0D0D0D"/>
              </a:solidFill>
              <a:effectLst/>
              <a:latin typeface="Segoe UI" panose="020B0502040204020203" pitchFamily="34" charset="0"/>
              <a:ea typeface="Times New Roman" panose="02020603050405020304" pitchFamily="18" charset="0"/>
            </a:endParaRPr>
          </a:p>
        </p:txBody>
      </p:sp>
      <p:sp>
        <p:nvSpPr>
          <p:cNvPr id="4" name="TextBox 3">
            <a:extLst>
              <a:ext uri="{FF2B5EF4-FFF2-40B4-BE49-F238E27FC236}">
                <a16:creationId xmlns:a16="http://schemas.microsoft.com/office/drawing/2014/main" id="{72EA3778-B32F-1896-E57C-C629626E77D5}"/>
              </a:ext>
            </a:extLst>
          </p:cNvPr>
          <p:cNvSpPr txBox="1"/>
          <p:nvPr/>
        </p:nvSpPr>
        <p:spPr>
          <a:xfrm>
            <a:off x="5831633" y="1748270"/>
            <a:ext cx="6348629" cy="1231106"/>
          </a:xfrm>
          <a:prstGeom prst="rect">
            <a:avLst/>
          </a:prstGeom>
          <a:solidFill>
            <a:schemeClr val="accent4">
              <a:lumMod val="40000"/>
              <a:lumOff val="60000"/>
            </a:schemeClr>
          </a:solidFill>
        </p:spPr>
        <p:txBody>
          <a:bodyPr wrap="square">
            <a:spAutoFit/>
          </a:bodyPr>
          <a:lstStyle/>
          <a:p>
            <a:r>
              <a:rPr lang="en-US" b="1" dirty="0"/>
              <a:t>Hallucination</a:t>
            </a:r>
          </a:p>
          <a:p>
            <a:r>
              <a:rPr lang="en-US" sz="1400" kern="0" dirty="0">
                <a:solidFill>
                  <a:srgbClr val="0D0D0D"/>
                </a:solidFill>
                <a:effectLst/>
                <a:latin typeface="Segoe UI" panose="020B0502040204020203" pitchFamily="34" charset="0"/>
                <a:ea typeface="Times New Roman" panose="02020603050405020304" pitchFamily="18" charset="0"/>
              </a:rPr>
              <a:t>instances where the model generates text that is factually incorrect, misleading, or entirely fabricated, despite being presented in a confident and plausible manner. This behavior can range from minor inaccuracies to completely erroneous statements.</a:t>
            </a:r>
          </a:p>
        </p:txBody>
      </p:sp>
      <p:sp>
        <p:nvSpPr>
          <p:cNvPr id="5" name="TextBox 4">
            <a:extLst>
              <a:ext uri="{FF2B5EF4-FFF2-40B4-BE49-F238E27FC236}">
                <a16:creationId xmlns:a16="http://schemas.microsoft.com/office/drawing/2014/main" id="{4E1A4484-1083-3EB8-1DDF-19426926C87A}"/>
              </a:ext>
            </a:extLst>
          </p:cNvPr>
          <p:cNvSpPr txBox="1"/>
          <p:nvPr/>
        </p:nvSpPr>
        <p:spPr>
          <a:xfrm>
            <a:off x="0" y="3021884"/>
            <a:ext cx="5375720" cy="1446550"/>
          </a:xfrm>
          <a:prstGeom prst="rect">
            <a:avLst/>
          </a:prstGeom>
          <a:solidFill>
            <a:schemeClr val="accent4">
              <a:lumMod val="40000"/>
              <a:lumOff val="60000"/>
            </a:schemeClr>
          </a:solidFill>
        </p:spPr>
        <p:txBody>
          <a:bodyPr wrap="square">
            <a:spAutoFit/>
          </a:bodyPr>
          <a:lstStyle/>
          <a:p>
            <a:r>
              <a:rPr lang="en-US" b="1" dirty="0"/>
              <a:t>Explainability</a:t>
            </a:r>
          </a:p>
          <a:p>
            <a:r>
              <a:rPr lang="en-US" sz="1400" kern="0" dirty="0">
                <a:solidFill>
                  <a:srgbClr val="0D0D0D"/>
                </a:solidFill>
                <a:effectLst/>
                <a:latin typeface="Segoe UI" panose="020B0502040204020203" pitchFamily="34" charset="0"/>
                <a:ea typeface="Times New Roman" panose="02020603050405020304" pitchFamily="18" charset="0"/>
              </a:rPr>
              <a:t>Understanding why an LLM produces a specific output is often difficult, as the models are typically "black boxes" with complex internal workings. This lack of transparency can be problematic, especially in applications requiring clear audit trails or explanations of decisions, such as in healthcare or finance.</a:t>
            </a:r>
            <a:endParaRPr lang="en-US" sz="1600" kern="0" dirty="0">
              <a:solidFill>
                <a:srgbClr val="0D0D0D"/>
              </a:solidFill>
              <a:effectLst/>
              <a:latin typeface="Segoe UI" panose="020B0502040204020203"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650609A7-0950-A62A-0DD5-19459B671927}"/>
              </a:ext>
            </a:extLst>
          </p:cNvPr>
          <p:cNvSpPr txBox="1"/>
          <p:nvPr/>
        </p:nvSpPr>
        <p:spPr>
          <a:xfrm>
            <a:off x="5840964" y="3039006"/>
            <a:ext cx="6348629" cy="1015663"/>
          </a:xfrm>
          <a:prstGeom prst="rect">
            <a:avLst/>
          </a:prstGeom>
          <a:solidFill>
            <a:schemeClr val="accent4">
              <a:lumMod val="20000"/>
              <a:lumOff val="80000"/>
            </a:schemeClr>
          </a:solidFill>
        </p:spPr>
        <p:txBody>
          <a:bodyPr wrap="square">
            <a:spAutoFit/>
          </a:bodyPr>
          <a:lstStyle/>
          <a:p>
            <a:r>
              <a:rPr lang="en-US" b="1" dirty="0"/>
              <a:t>Offensive content</a:t>
            </a:r>
          </a:p>
          <a:p>
            <a:r>
              <a:rPr lang="en-US" sz="1400" kern="0" dirty="0">
                <a:solidFill>
                  <a:srgbClr val="0D0D0D"/>
                </a:solidFill>
                <a:effectLst/>
                <a:latin typeface="Segoe UI" panose="020B0502040204020203" pitchFamily="34" charset="0"/>
                <a:ea typeface="Times New Roman" panose="02020603050405020304" pitchFamily="18" charset="0"/>
              </a:rPr>
              <a:t>LLM models may generate other types of inappropriate or offensive content, which may make it inappropriate to deploy for sensitive contexts without additional mitigations that are specific to the use case.</a:t>
            </a:r>
            <a:endParaRPr lang="en-US" sz="1600" kern="0" dirty="0">
              <a:solidFill>
                <a:srgbClr val="0D0D0D"/>
              </a:solidFill>
              <a:effectLst/>
              <a:latin typeface="Segoe UI" panose="020B0502040204020203" pitchFamily="34" charset="0"/>
              <a:ea typeface="Times New Roman" panose="02020603050405020304" pitchFamily="18" charset="0"/>
            </a:endParaRPr>
          </a:p>
        </p:txBody>
      </p:sp>
    </p:spTree>
    <p:extLst>
      <p:ext uri="{BB962C8B-B14F-4D97-AF65-F5344CB8AC3E}">
        <p14:creationId xmlns:p14="http://schemas.microsoft.com/office/powerpoint/2010/main" val="3748361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D4D6BE-1A74-F056-5896-5818F58FF1AA}"/>
              </a:ext>
            </a:extLst>
          </p:cNvPr>
          <p:cNvPicPr>
            <a:picLocks noChangeAspect="1"/>
          </p:cNvPicPr>
          <p:nvPr/>
        </p:nvPicPr>
        <p:blipFill>
          <a:blip r:embed="rId2"/>
          <a:stretch>
            <a:fillRect/>
          </a:stretch>
        </p:blipFill>
        <p:spPr>
          <a:xfrm>
            <a:off x="718387" y="485364"/>
            <a:ext cx="8808168" cy="4821478"/>
          </a:xfrm>
          <a:prstGeom prst="rect">
            <a:avLst/>
          </a:prstGeom>
        </p:spPr>
      </p:pic>
      <p:sp>
        <p:nvSpPr>
          <p:cNvPr id="5" name="TextBox 4">
            <a:extLst>
              <a:ext uri="{FF2B5EF4-FFF2-40B4-BE49-F238E27FC236}">
                <a16:creationId xmlns:a16="http://schemas.microsoft.com/office/drawing/2014/main" id="{1F9649FE-5C2B-078D-C166-5DD679E490C5}"/>
              </a:ext>
            </a:extLst>
          </p:cNvPr>
          <p:cNvSpPr txBox="1"/>
          <p:nvPr/>
        </p:nvSpPr>
        <p:spPr>
          <a:xfrm>
            <a:off x="669472" y="5614309"/>
            <a:ext cx="6097554" cy="369332"/>
          </a:xfrm>
          <a:prstGeom prst="rect">
            <a:avLst/>
          </a:prstGeom>
          <a:noFill/>
        </p:spPr>
        <p:txBody>
          <a:bodyPr wrap="square">
            <a:spAutoFit/>
          </a:bodyPr>
          <a:lstStyle/>
          <a:p>
            <a:r>
              <a:rPr lang="en-US" dirty="0"/>
              <a:t>https://www.youtube.com/watch?v=3Fz8FEujD1U</a:t>
            </a:r>
          </a:p>
        </p:txBody>
      </p:sp>
    </p:spTree>
    <p:extLst>
      <p:ext uri="{BB962C8B-B14F-4D97-AF65-F5344CB8AC3E}">
        <p14:creationId xmlns:p14="http://schemas.microsoft.com/office/powerpoint/2010/main" val="1950488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D4D6BE-1A74-F056-5896-5818F58FF1AA}"/>
              </a:ext>
            </a:extLst>
          </p:cNvPr>
          <p:cNvPicPr>
            <a:picLocks noChangeAspect="1"/>
          </p:cNvPicPr>
          <p:nvPr/>
        </p:nvPicPr>
        <p:blipFill>
          <a:blip r:embed="rId2"/>
          <a:stretch>
            <a:fillRect/>
          </a:stretch>
        </p:blipFill>
        <p:spPr>
          <a:xfrm>
            <a:off x="718387" y="485364"/>
            <a:ext cx="8808168" cy="4821478"/>
          </a:xfrm>
          <a:prstGeom prst="rect">
            <a:avLst/>
          </a:prstGeom>
        </p:spPr>
      </p:pic>
      <p:sp>
        <p:nvSpPr>
          <p:cNvPr id="5" name="TextBox 4">
            <a:extLst>
              <a:ext uri="{FF2B5EF4-FFF2-40B4-BE49-F238E27FC236}">
                <a16:creationId xmlns:a16="http://schemas.microsoft.com/office/drawing/2014/main" id="{1F9649FE-5C2B-078D-C166-5DD679E490C5}"/>
              </a:ext>
            </a:extLst>
          </p:cNvPr>
          <p:cNvSpPr txBox="1"/>
          <p:nvPr/>
        </p:nvSpPr>
        <p:spPr>
          <a:xfrm>
            <a:off x="669472" y="5614309"/>
            <a:ext cx="6097554" cy="369332"/>
          </a:xfrm>
          <a:prstGeom prst="rect">
            <a:avLst/>
          </a:prstGeom>
          <a:noFill/>
        </p:spPr>
        <p:txBody>
          <a:bodyPr wrap="square">
            <a:spAutoFit/>
          </a:bodyPr>
          <a:lstStyle/>
          <a:p>
            <a:r>
              <a:rPr lang="en-US" dirty="0"/>
              <a:t>https://www.youtube.com/watch?v=3Fz8FEujD1U</a:t>
            </a:r>
          </a:p>
        </p:txBody>
      </p:sp>
    </p:spTree>
    <p:extLst>
      <p:ext uri="{BB962C8B-B14F-4D97-AF65-F5344CB8AC3E}">
        <p14:creationId xmlns:p14="http://schemas.microsoft.com/office/powerpoint/2010/main" val="3414556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9649FE-5C2B-078D-C166-5DD679E490C5}"/>
              </a:ext>
            </a:extLst>
          </p:cNvPr>
          <p:cNvSpPr txBox="1"/>
          <p:nvPr/>
        </p:nvSpPr>
        <p:spPr>
          <a:xfrm>
            <a:off x="669472" y="5614309"/>
            <a:ext cx="6097554" cy="369332"/>
          </a:xfrm>
          <a:prstGeom prst="rect">
            <a:avLst/>
          </a:prstGeom>
          <a:noFill/>
        </p:spPr>
        <p:txBody>
          <a:bodyPr wrap="square">
            <a:spAutoFit/>
          </a:bodyPr>
          <a:lstStyle/>
          <a:p>
            <a:r>
              <a:rPr lang="en-US" dirty="0"/>
              <a:t>https://www.youtube.com/watch?v=3Fz8FEujD1U</a:t>
            </a:r>
          </a:p>
        </p:txBody>
      </p:sp>
      <p:pic>
        <p:nvPicPr>
          <p:cNvPr id="4" name="Picture 3">
            <a:extLst>
              <a:ext uri="{FF2B5EF4-FFF2-40B4-BE49-F238E27FC236}">
                <a16:creationId xmlns:a16="http://schemas.microsoft.com/office/drawing/2014/main" id="{B3F25159-A5F6-7AE8-F917-424FC4A09495}"/>
              </a:ext>
            </a:extLst>
          </p:cNvPr>
          <p:cNvPicPr>
            <a:picLocks noChangeAspect="1"/>
          </p:cNvPicPr>
          <p:nvPr/>
        </p:nvPicPr>
        <p:blipFill>
          <a:blip r:embed="rId2"/>
          <a:stretch>
            <a:fillRect/>
          </a:stretch>
        </p:blipFill>
        <p:spPr>
          <a:xfrm>
            <a:off x="741615" y="874359"/>
            <a:ext cx="7492788" cy="4124349"/>
          </a:xfrm>
          <a:prstGeom prst="rect">
            <a:avLst/>
          </a:prstGeom>
        </p:spPr>
      </p:pic>
    </p:spTree>
    <p:extLst>
      <p:ext uri="{BB962C8B-B14F-4D97-AF65-F5344CB8AC3E}">
        <p14:creationId xmlns:p14="http://schemas.microsoft.com/office/powerpoint/2010/main" val="2672568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1B395A-FA43-04C8-B904-D2A04491EDF2}"/>
              </a:ext>
            </a:extLst>
          </p:cNvPr>
          <p:cNvSpPr txBox="1"/>
          <p:nvPr/>
        </p:nvSpPr>
        <p:spPr>
          <a:xfrm>
            <a:off x="9912" y="2770266"/>
            <a:ext cx="12182088" cy="707886"/>
          </a:xfrm>
          <a:prstGeom prst="rect">
            <a:avLst/>
          </a:prstGeom>
          <a:solidFill>
            <a:srgbClr val="4F2270"/>
          </a:solidFill>
        </p:spPr>
        <p:txBody>
          <a:bodyPr wrap="square" rtlCol="0">
            <a:spAutoFit/>
          </a:bodyPr>
          <a:lstStyle/>
          <a:p>
            <a:pPr algn="ctr"/>
            <a:r>
              <a:rPr lang="en-US" sz="4000" dirty="0">
                <a:solidFill>
                  <a:schemeClr val="accent4">
                    <a:lumMod val="60000"/>
                    <a:lumOff val="40000"/>
                  </a:schemeClr>
                </a:solidFill>
                <a:latin typeface="Arial" panose="020B0604020202020204" pitchFamily="34" charset="0"/>
                <a:cs typeface="Arial" panose="020B0604020202020204" pitchFamily="34" charset="0"/>
              </a:rPr>
              <a:t>Appendix	</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18723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0" y="1125"/>
            <a:ext cx="12192000" cy="461665"/>
          </a:xfrm>
          <a:prstGeom prst="rect">
            <a:avLst/>
          </a:prstGeom>
          <a:solidFill>
            <a:srgbClr val="4F2270"/>
          </a:solidFill>
        </p:spPr>
        <p:txBody>
          <a:bodyPr wrap="square" rtlCol="0">
            <a:spAutoFit/>
          </a:bodyPr>
          <a:lstStyle/>
          <a:p>
            <a:r>
              <a:rPr lang="en-US" sz="2400" dirty="0">
                <a:solidFill>
                  <a:schemeClr val="accent4">
                    <a:lumMod val="60000"/>
                    <a:lumOff val="40000"/>
                  </a:schemeClr>
                </a:solidFill>
                <a:latin typeface="Arial" panose="020B0604020202020204" pitchFamily="34" charset="0"/>
                <a:cs typeface="Arial" panose="020B0604020202020204" pitchFamily="34" charset="0"/>
              </a:rPr>
              <a:t>LLM Models</a:t>
            </a:r>
          </a:p>
        </p:txBody>
      </p:sp>
      <p:pic>
        <p:nvPicPr>
          <p:cNvPr id="11" name="Picture 10">
            <a:extLst>
              <a:ext uri="{FF2B5EF4-FFF2-40B4-BE49-F238E27FC236}">
                <a16:creationId xmlns:a16="http://schemas.microsoft.com/office/drawing/2014/main" id="{D3270148-33A4-B2DE-98D8-203E213CF48D}"/>
              </a:ext>
            </a:extLst>
          </p:cNvPr>
          <p:cNvPicPr>
            <a:picLocks noChangeAspect="1"/>
          </p:cNvPicPr>
          <p:nvPr/>
        </p:nvPicPr>
        <p:blipFill>
          <a:blip r:embed="rId2"/>
          <a:stretch>
            <a:fillRect/>
          </a:stretch>
        </p:blipFill>
        <p:spPr>
          <a:xfrm>
            <a:off x="302515" y="2642937"/>
            <a:ext cx="4290432" cy="769687"/>
          </a:xfrm>
          <a:prstGeom prst="rect">
            <a:avLst/>
          </a:prstGeom>
        </p:spPr>
      </p:pic>
      <p:pic>
        <p:nvPicPr>
          <p:cNvPr id="13" name="Picture 12">
            <a:extLst>
              <a:ext uri="{FF2B5EF4-FFF2-40B4-BE49-F238E27FC236}">
                <a16:creationId xmlns:a16="http://schemas.microsoft.com/office/drawing/2014/main" id="{374D40CE-28F4-DC0C-9DF5-5E22937ED9FA}"/>
              </a:ext>
            </a:extLst>
          </p:cNvPr>
          <p:cNvPicPr>
            <a:picLocks noChangeAspect="1"/>
          </p:cNvPicPr>
          <p:nvPr/>
        </p:nvPicPr>
        <p:blipFill>
          <a:blip r:embed="rId3"/>
          <a:stretch>
            <a:fillRect/>
          </a:stretch>
        </p:blipFill>
        <p:spPr>
          <a:xfrm>
            <a:off x="302515" y="3496134"/>
            <a:ext cx="4686706" cy="579170"/>
          </a:xfrm>
          <a:prstGeom prst="rect">
            <a:avLst/>
          </a:prstGeom>
        </p:spPr>
      </p:pic>
      <p:pic>
        <p:nvPicPr>
          <p:cNvPr id="19" name="Picture 18">
            <a:extLst>
              <a:ext uri="{FF2B5EF4-FFF2-40B4-BE49-F238E27FC236}">
                <a16:creationId xmlns:a16="http://schemas.microsoft.com/office/drawing/2014/main" id="{9870808C-7D8E-42C5-D373-5862ACA8A4BC}"/>
              </a:ext>
            </a:extLst>
          </p:cNvPr>
          <p:cNvPicPr>
            <a:picLocks noChangeAspect="1"/>
          </p:cNvPicPr>
          <p:nvPr/>
        </p:nvPicPr>
        <p:blipFill>
          <a:blip r:embed="rId4"/>
          <a:stretch>
            <a:fillRect/>
          </a:stretch>
        </p:blipFill>
        <p:spPr>
          <a:xfrm>
            <a:off x="232728" y="4401071"/>
            <a:ext cx="1630821" cy="441998"/>
          </a:xfrm>
          <a:prstGeom prst="rect">
            <a:avLst/>
          </a:prstGeom>
        </p:spPr>
      </p:pic>
      <p:pic>
        <p:nvPicPr>
          <p:cNvPr id="23" name="Picture 22">
            <a:extLst>
              <a:ext uri="{FF2B5EF4-FFF2-40B4-BE49-F238E27FC236}">
                <a16:creationId xmlns:a16="http://schemas.microsoft.com/office/drawing/2014/main" id="{11392547-7A09-52F9-ED40-1BF4731BEE8D}"/>
              </a:ext>
            </a:extLst>
          </p:cNvPr>
          <p:cNvPicPr>
            <a:picLocks noChangeAspect="1"/>
          </p:cNvPicPr>
          <p:nvPr/>
        </p:nvPicPr>
        <p:blipFill>
          <a:blip r:embed="rId5"/>
          <a:stretch>
            <a:fillRect/>
          </a:stretch>
        </p:blipFill>
        <p:spPr>
          <a:xfrm>
            <a:off x="3735148" y="4270900"/>
            <a:ext cx="790685" cy="600159"/>
          </a:xfrm>
          <a:prstGeom prst="rect">
            <a:avLst/>
          </a:prstGeom>
        </p:spPr>
      </p:pic>
      <p:pic>
        <p:nvPicPr>
          <p:cNvPr id="25" name="Picture 24">
            <a:extLst>
              <a:ext uri="{FF2B5EF4-FFF2-40B4-BE49-F238E27FC236}">
                <a16:creationId xmlns:a16="http://schemas.microsoft.com/office/drawing/2014/main" id="{55247956-2BBF-18FF-04E1-100039D1396E}"/>
              </a:ext>
            </a:extLst>
          </p:cNvPr>
          <p:cNvPicPr>
            <a:picLocks noChangeAspect="1"/>
          </p:cNvPicPr>
          <p:nvPr/>
        </p:nvPicPr>
        <p:blipFill>
          <a:blip r:embed="rId6"/>
          <a:stretch>
            <a:fillRect/>
          </a:stretch>
        </p:blipFill>
        <p:spPr>
          <a:xfrm>
            <a:off x="2149028" y="4322217"/>
            <a:ext cx="1170014" cy="487098"/>
          </a:xfrm>
          <a:prstGeom prst="rect">
            <a:avLst/>
          </a:prstGeom>
        </p:spPr>
      </p:pic>
      <p:sp>
        <p:nvSpPr>
          <p:cNvPr id="26" name="Rectangle: Rounded Corners 25">
            <a:extLst>
              <a:ext uri="{FF2B5EF4-FFF2-40B4-BE49-F238E27FC236}">
                <a16:creationId xmlns:a16="http://schemas.microsoft.com/office/drawing/2014/main" id="{ABBEED24-C662-D713-CAA4-4CC53EC17FDC}"/>
              </a:ext>
            </a:extLst>
          </p:cNvPr>
          <p:cNvSpPr/>
          <p:nvPr/>
        </p:nvSpPr>
        <p:spPr>
          <a:xfrm>
            <a:off x="6083551" y="2699684"/>
            <a:ext cx="5411755" cy="2002941"/>
          </a:xfrm>
          <a:prstGeom prst="roundRect">
            <a:avLst/>
          </a:prstGeom>
          <a:noFill/>
          <a:ln w="19050">
            <a:solidFill>
              <a:srgbClr val="660066"/>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21C5E"/>
                </a:solidFill>
                <a:latin typeface="Arial" panose="020B0604020202020204" pitchFamily="34" charset="0"/>
                <a:cs typeface="Arial" panose="020B0604020202020204" pitchFamily="34" charset="0"/>
              </a:rPr>
              <a:t> </a:t>
            </a:r>
            <a:r>
              <a:rPr lang="en-US" sz="2800" b="1" dirty="0">
                <a:solidFill>
                  <a:srgbClr val="421C5E"/>
                </a:solidFill>
                <a:latin typeface="Arial" panose="020B0604020202020204" pitchFamily="34" charset="0"/>
                <a:cs typeface="Arial" panose="020B0604020202020204" pitchFamily="34" charset="0"/>
              </a:rPr>
              <a:t>Selecting a LLM model</a:t>
            </a:r>
          </a:p>
          <a:p>
            <a:pPr algn="ctr"/>
            <a:r>
              <a:rPr lang="en-US" sz="1600" b="1" dirty="0">
                <a:solidFill>
                  <a:srgbClr val="421C5E"/>
                </a:solidFill>
                <a:latin typeface="Arial" panose="020B0604020202020204" pitchFamily="34" charset="0"/>
                <a:cs typeface="Arial" panose="020B0604020202020204" pitchFamily="34" charset="0"/>
              </a:rPr>
              <a:t>Factors to consider</a:t>
            </a:r>
          </a:p>
          <a:p>
            <a:pPr algn="ctr"/>
            <a:endParaRPr lang="en-US" sz="1600" b="1" dirty="0">
              <a:solidFill>
                <a:srgbClr val="421C5E"/>
              </a:solidFill>
              <a:latin typeface="Arial" panose="020B0604020202020204" pitchFamily="34" charset="0"/>
              <a:cs typeface="Arial" panose="020B0604020202020204" pitchFamily="34" charset="0"/>
            </a:endParaRPr>
          </a:p>
          <a:p>
            <a:pPr algn="ctr"/>
            <a:endParaRPr lang="en-US" sz="1600" b="1" dirty="0">
              <a:solidFill>
                <a:srgbClr val="421C5E"/>
              </a:solidFill>
              <a:latin typeface="Arial" panose="020B0604020202020204" pitchFamily="34" charset="0"/>
              <a:cs typeface="Arial" panose="020B0604020202020204" pitchFamily="34" charset="0"/>
            </a:endParaRPr>
          </a:p>
          <a:p>
            <a:pPr algn="ctr"/>
            <a:endParaRPr lang="en-US" sz="1600" b="1" dirty="0">
              <a:solidFill>
                <a:srgbClr val="421C5E"/>
              </a:solidFill>
              <a:latin typeface="Arial" panose="020B0604020202020204" pitchFamily="34" charset="0"/>
              <a:cs typeface="Arial" panose="020B0604020202020204" pitchFamily="34" charset="0"/>
            </a:endParaRPr>
          </a:p>
          <a:p>
            <a:pPr algn="ctr"/>
            <a:endParaRPr lang="en-US" sz="1600" b="1" dirty="0">
              <a:solidFill>
                <a:srgbClr val="421C5E"/>
              </a:solidFill>
              <a:latin typeface="Arial" panose="020B0604020202020204" pitchFamily="34" charset="0"/>
              <a:cs typeface="Arial" panose="020B0604020202020204" pitchFamily="34" charset="0"/>
            </a:endParaRPr>
          </a:p>
          <a:p>
            <a:pPr algn="ctr"/>
            <a:endParaRPr lang="en-US" sz="1600" b="1" dirty="0">
              <a:solidFill>
                <a:srgbClr val="421C5E"/>
              </a:solidFill>
              <a:latin typeface="Arial" panose="020B0604020202020204" pitchFamily="34" charset="0"/>
              <a:cs typeface="Arial" panose="020B0604020202020204" pitchFamily="34" charset="0"/>
            </a:endParaRPr>
          </a:p>
        </p:txBody>
      </p:sp>
      <p:sp>
        <p:nvSpPr>
          <p:cNvPr id="27" name="Rectangle: Rounded Corners 26">
            <a:extLst>
              <a:ext uri="{FF2B5EF4-FFF2-40B4-BE49-F238E27FC236}">
                <a16:creationId xmlns:a16="http://schemas.microsoft.com/office/drawing/2014/main" id="{57BD98D2-2E9A-DBC9-F32C-EA7AC599E6F1}"/>
              </a:ext>
            </a:extLst>
          </p:cNvPr>
          <p:cNvSpPr/>
          <p:nvPr/>
        </p:nvSpPr>
        <p:spPr>
          <a:xfrm>
            <a:off x="6271057" y="3435235"/>
            <a:ext cx="2230012" cy="265919"/>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Model Size</a:t>
            </a:r>
          </a:p>
        </p:txBody>
      </p:sp>
      <p:sp>
        <p:nvSpPr>
          <p:cNvPr id="28" name="Rectangle: Rounded Corners 27">
            <a:extLst>
              <a:ext uri="{FF2B5EF4-FFF2-40B4-BE49-F238E27FC236}">
                <a16:creationId xmlns:a16="http://schemas.microsoft.com/office/drawing/2014/main" id="{8383F7C3-5540-D610-058E-044EBD028F8E}"/>
              </a:ext>
            </a:extLst>
          </p:cNvPr>
          <p:cNvSpPr/>
          <p:nvPr/>
        </p:nvSpPr>
        <p:spPr>
          <a:xfrm>
            <a:off x="6233733" y="4237686"/>
            <a:ext cx="2230012" cy="265919"/>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Deployment options</a:t>
            </a:r>
          </a:p>
        </p:txBody>
      </p:sp>
      <p:sp>
        <p:nvSpPr>
          <p:cNvPr id="29" name="Rectangle: Rounded Corners 28">
            <a:extLst>
              <a:ext uri="{FF2B5EF4-FFF2-40B4-BE49-F238E27FC236}">
                <a16:creationId xmlns:a16="http://schemas.microsoft.com/office/drawing/2014/main" id="{BC7AB135-7C38-AE3E-F60E-813B5F6CAAD5}"/>
              </a:ext>
            </a:extLst>
          </p:cNvPr>
          <p:cNvSpPr/>
          <p:nvPr/>
        </p:nvSpPr>
        <p:spPr>
          <a:xfrm>
            <a:off x="8899177" y="4250904"/>
            <a:ext cx="2230012" cy="265919"/>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Safety &amp; Reliability</a:t>
            </a:r>
          </a:p>
        </p:txBody>
      </p:sp>
      <p:sp>
        <p:nvSpPr>
          <p:cNvPr id="30" name="Rectangle: Rounded Corners 29">
            <a:extLst>
              <a:ext uri="{FF2B5EF4-FFF2-40B4-BE49-F238E27FC236}">
                <a16:creationId xmlns:a16="http://schemas.microsoft.com/office/drawing/2014/main" id="{72F5F451-C79B-3FFE-D71A-71AF118D864C}"/>
              </a:ext>
            </a:extLst>
          </p:cNvPr>
          <p:cNvSpPr/>
          <p:nvPr/>
        </p:nvSpPr>
        <p:spPr>
          <a:xfrm>
            <a:off x="8886291" y="3425525"/>
            <a:ext cx="2230012" cy="265919"/>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Cost </a:t>
            </a:r>
          </a:p>
        </p:txBody>
      </p:sp>
      <p:sp>
        <p:nvSpPr>
          <p:cNvPr id="31" name="Rectangle: Rounded Corners 30">
            <a:extLst>
              <a:ext uri="{FF2B5EF4-FFF2-40B4-BE49-F238E27FC236}">
                <a16:creationId xmlns:a16="http://schemas.microsoft.com/office/drawing/2014/main" id="{CA625959-4DD1-EB2D-0B00-5599F690A4EC}"/>
              </a:ext>
            </a:extLst>
          </p:cNvPr>
          <p:cNvSpPr/>
          <p:nvPr/>
        </p:nvSpPr>
        <p:spPr>
          <a:xfrm>
            <a:off x="8899177" y="3842672"/>
            <a:ext cx="2230012" cy="265919"/>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Performance/Latency </a:t>
            </a:r>
          </a:p>
        </p:txBody>
      </p:sp>
      <p:sp>
        <p:nvSpPr>
          <p:cNvPr id="32" name="Rectangle: Rounded Corners 31">
            <a:extLst>
              <a:ext uri="{FF2B5EF4-FFF2-40B4-BE49-F238E27FC236}">
                <a16:creationId xmlns:a16="http://schemas.microsoft.com/office/drawing/2014/main" id="{F34F370A-1A48-3825-41A8-4D191C63A7D7}"/>
              </a:ext>
            </a:extLst>
          </p:cNvPr>
          <p:cNvSpPr/>
          <p:nvPr/>
        </p:nvSpPr>
        <p:spPr>
          <a:xfrm>
            <a:off x="6228540" y="3831864"/>
            <a:ext cx="2230012" cy="265919"/>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Advanced Reasoning </a:t>
            </a:r>
          </a:p>
        </p:txBody>
      </p:sp>
      <p:sp>
        <p:nvSpPr>
          <p:cNvPr id="3" name="Right Brace 2">
            <a:extLst>
              <a:ext uri="{FF2B5EF4-FFF2-40B4-BE49-F238E27FC236}">
                <a16:creationId xmlns:a16="http://schemas.microsoft.com/office/drawing/2014/main" id="{46594E09-6710-1972-C6F9-2DC3B45F95E0}"/>
              </a:ext>
            </a:extLst>
          </p:cNvPr>
          <p:cNvSpPr/>
          <p:nvPr/>
        </p:nvSpPr>
        <p:spPr>
          <a:xfrm>
            <a:off x="4758611" y="2258008"/>
            <a:ext cx="884315" cy="3331029"/>
          </a:xfrm>
          <a:prstGeom prst="rightBrace">
            <a:avLst>
              <a:gd name="adj1" fmla="val 8333"/>
              <a:gd name="adj2" fmla="val 51120"/>
            </a:avLst>
          </a:prstGeom>
          <a:solidFill>
            <a:schemeClr val="bg1">
              <a:lumMod val="95000"/>
            </a:schemeClr>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1C9833CE-4D74-F257-8A1D-B5300C869EF4}"/>
              </a:ext>
            </a:extLst>
          </p:cNvPr>
          <p:cNvSpPr txBox="1"/>
          <p:nvPr/>
        </p:nvSpPr>
        <p:spPr>
          <a:xfrm>
            <a:off x="0" y="462222"/>
            <a:ext cx="12192000" cy="1015663"/>
          </a:xfrm>
          <a:prstGeom prst="rect">
            <a:avLst/>
          </a:prstGeom>
          <a:solidFill>
            <a:srgbClr val="FFC000"/>
          </a:solidFill>
        </p:spPr>
        <p:txBody>
          <a:bodyPr wrap="square">
            <a:spAutoFit/>
          </a:bodyPr>
          <a:lstStyle/>
          <a:p>
            <a:pPr algn="ctr"/>
            <a:r>
              <a:rPr lang="en-US" sz="2000" dirty="0"/>
              <a:t>There is no one size fits all. Model selection will depend on your industry &amp; business use case. The priority for each business use case is different. For ex, a Chat bot prioritizes low latency. Advanced analytics may prioritize advanced reasoning. </a:t>
            </a:r>
          </a:p>
        </p:txBody>
      </p:sp>
    </p:spTree>
    <p:extLst>
      <p:ext uri="{BB962C8B-B14F-4D97-AF65-F5344CB8AC3E}">
        <p14:creationId xmlns:p14="http://schemas.microsoft.com/office/powerpoint/2010/main" val="1406960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DAEB0D-8CAC-1836-9F4F-7A2539E624DF}"/>
              </a:ext>
            </a:extLst>
          </p:cNvPr>
          <p:cNvSpPr/>
          <p:nvPr/>
        </p:nvSpPr>
        <p:spPr>
          <a:xfrm>
            <a:off x="10325" y="1604865"/>
            <a:ext cx="6157210" cy="141825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a:p>
            <a:r>
              <a:rPr lang="en-US" sz="1600" b="1" i="1" u="sng" dirty="0">
                <a:solidFill>
                  <a:schemeClr val="tx1"/>
                </a:solidFill>
              </a:rPr>
              <a:t>Narrow and Simple use cases  </a:t>
            </a:r>
            <a:endParaRPr lang="en-US" sz="1600" i="1" u="sng" dirty="0">
              <a:solidFill>
                <a:schemeClr val="tx1"/>
              </a:solidFill>
            </a:endParaRPr>
          </a:p>
          <a:p>
            <a:pPr marL="285750" indent="-285750">
              <a:buFont typeface="Arial" panose="020B0604020202020204" pitchFamily="34" charset="0"/>
              <a:buChar char="•"/>
            </a:pPr>
            <a:r>
              <a:rPr lang="en-US" sz="1400" b="1" dirty="0">
                <a:solidFill>
                  <a:schemeClr val="tx1"/>
                </a:solidFill>
              </a:rPr>
              <a:t>Customer support automation</a:t>
            </a:r>
            <a:r>
              <a:rPr lang="en-US" sz="1400" dirty="0">
                <a:solidFill>
                  <a:schemeClr val="tx1"/>
                </a:solidFill>
              </a:rPr>
              <a:t>: having simple FAQ and standard queries</a:t>
            </a:r>
          </a:p>
          <a:p>
            <a:pPr marL="285750" indent="-285750">
              <a:buFont typeface="Arial" panose="020B0604020202020204" pitchFamily="34" charset="0"/>
              <a:buChar char="•"/>
            </a:pPr>
            <a:r>
              <a:rPr lang="en-US" sz="1400" b="1" dirty="0">
                <a:solidFill>
                  <a:schemeClr val="tx1"/>
                </a:solidFill>
              </a:rPr>
              <a:t>Content moderation</a:t>
            </a:r>
            <a:r>
              <a:rPr lang="en-US" sz="1400" dirty="0">
                <a:solidFill>
                  <a:schemeClr val="tx1"/>
                </a:solidFill>
              </a:rPr>
              <a:t>: Filter &amp; flag inappropriate content or spam</a:t>
            </a:r>
          </a:p>
          <a:p>
            <a:pPr marL="285750" indent="-285750">
              <a:buFont typeface="Arial" panose="020B0604020202020204" pitchFamily="34" charset="0"/>
              <a:buChar char="•"/>
            </a:pPr>
            <a:r>
              <a:rPr lang="en-US" sz="1400" b="1" dirty="0">
                <a:solidFill>
                  <a:schemeClr val="tx1"/>
                </a:solidFill>
              </a:rPr>
              <a:t>Text classification</a:t>
            </a:r>
            <a:r>
              <a:rPr lang="en-US" sz="1400" dirty="0">
                <a:solidFill>
                  <a:schemeClr val="tx1"/>
                </a:solidFill>
              </a:rPr>
              <a:t>: Sentiment analysis or topic labelling</a:t>
            </a:r>
          </a:p>
          <a:p>
            <a:pPr marL="285750" indent="-285750">
              <a:buFont typeface="Arial" panose="020B0604020202020204" pitchFamily="34" charset="0"/>
              <a:buChar char="•"/>
            </a:pPr>
            <a:r>
              <a:rPr lang="en-US" sz="1400" b="1" dirty="0">
                <a:solidFill>
                  <a:schemeClr val="tx1"/>
                </a:solidFill>
              </a:rPr>
              <a:t>Educational applications</a:t>
            </a:r>
            <a:r>
              <a:rPr lang="en-US" sz="1400" dirty="0">
                <a:solidFill>
                  <a:schemeClr val="tx1"/>
                </a:solidFill>
              </a:rPr>
              <a:t>: Quiz , training and flashcard apps</a:t>
            </a:r>
          </a:p>
          <a:p>
            <a:pPr algn="ctr"/>
            <a:endParaRPr lang="en-US" sz="1400" dirty="0">
              <a:solidFill>
                <a:schemeClr val="tx1"/>
              </a:solidFill>
            </a:endParaRPr>
          </a:p>
          <a:p>
            <a:pPr algn="ctr"/>
            <a:endParaRPr lang="en-US" sz="1400" dirty="0">
              <a:solidFill>
                <a:schemeClr val="tx1"/>
              </a:solidFill>
            </a:endParaRPr>
          </a:p>
        </p:txBody>
      </p:sp>
      <p:sp>
        <p:nvSpPr>
          <p:cNvPr id="4" name="Rectangle 3">
            <a:extLst>
              <a:ext uri="{FF2B5EF4-FFF2-40B4-BE49-F238E27FC236}">
                <a16:creationId xmlns:a16="http://schemas.microsoft.com/office/drawing/2014/main" id="{FC9B5E3F-9F4E-19F8-4B93-4C57A0159704}"/>
              </a:ext>
            </a:extLst>
          </p:cNvPr>
          <p:cNvSpPr/>
          <p:nvPr/>
        </p:nvSpPr>
        <p:spPr>
          <a:xfrm>
            <a:off x="22566" y="4246053"/>
            <a:ext cx="6144969" cy="128277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i="1" u="sng" dirty="0">
                <a:solidFill>
                  <a:schemeClr val="tx1"/>
                </a:solidFill>
              </a:rPr>
              <a:t>Complex use cases</a:t>
            </a:r>
          </a:p>
          <a:p>
            <a:pPr marL="285750" indent="-285750">
              <a:buFont typeface="Arial" panose="020B0604020202020204" pitchFamily="34" charset="0"/>
              <a:buChar char="•"/>
            </a:pPr>
            <a:r>
              <a:rPr lang="en-US" sz="1400" b="1" dirty="0">
                <a:solidFill>
                  <a:schemeClr val="tx1"/>
                </a:solidFill>
              </a:rPr>
              <a:t>Advanced analytics</a:t>
            </a:r>
            <a:r>
              <a:rPr lang="en-US" sz="1400" dirty="0">
                <a:solidFill>
                  <a:schemeClr val="tx1"/>
                </a:solidFill>
              </a:rPr>
              <a:t>:  understand multi-modal content and generate results </a:t>
            </a:r>
          </a:p>
          <a:p>
            <a:pPr marL="285750" indent="-285750">
              <a:buFont typeface="Arial" panose="020B0604020202020204" pitchFamily="34" charset="0"/>
              <a:buChar char="•"/>
            </a:pPr>
            <a:r>
              <a:rPr lang="en-US" sz="1400" b="1" dirty="0">
                <a:solidFill>
                  <a:schemeClr val="tx1"/>
                </a:solidFill>
              </a:rPr>
              <a:t>Legal and contract analysis</a:t>
            </a:r>
            <a:r>
              <a:rPr lang="en-US" sz="1400" dirty="0">
                <a:solidFill>
                  <a:schemeClr val="tx1"/>
                </a:solidFill>
              </a:rPr>
              <a:t>: analyze large volume of legal content</a:t>
            </a:r>
          </a:p>
          <a:p>
            <a:pPr marL="285750" indent="-285750">
              <a:buFont typeface="Arial" panose="020B0604020202020204" pitchFamily="34" charset="0"/>
              <a:buChar char="•"/>
            </a:pPr>
            <a:r>
              <a:rPr lang="en-US" sz="1400" b="1" dirty="0">
                <a:solidFill>
                  <a:schemeClr val="tx1"/>
                </a:solidFill>
              </a:rPr>
              <a:t>Healthcare analytics</a:t>
            </a:r>
            <a:r>
              <a:rPr lang="en-US" sz="1400" dirty="0">
                <a:solidFill>
                  <a:schemeClr val="tx1"/>
                </a:solidFill>
              </a:rPr>
              <a:t>:  assist in diagnostics</a:t>
            </a:r>
          </a:p>
          <a:p>
            <a:pPr marL="285750" indent="-285750">
              <a:buFont typeface="Arial" panose="020B0604020202020204" pitchFamily="34" charset="0"/>
              <a:buChar char="•"/>
            </a:pPr>
            <a:r>
              <a:rPr lang="en-US" sz="1400" b="1" dirty="0">
                <a:solidFill>
                  <a:schemeClr val="tx1"/>
                </a:solidFill>
              </a:rPr>
              <a:t>Field service </a:t>
            </a:r>
            <a:r>
              <a:rPr lang="en-US" sz="1400" dirty="0">
                <a:solidFill>
                  <a:schemeClr val="tx1"/>
                </a:solidFill>
              </a:rPr>
              <a:t>:  multi-modal field service assistants</a:t>
            </a:r>
          </a:p>
          <a:p>
            <a:pPr algn="ctr"/>
            <a:endParaRPr lang="en-US" sz="1400" dirty="0">
              <a:solidFill>
                <a:schemeClr val="tx1"/>
              </a:solidFill>
            </a:endParaRPr>
          </a:p>
        </p:txBody>
      </p:sp>
      <p:sp>
        <p:nvSpPr>
          <p:cNvPr id="2" name="Rectangle 1">
            <a:extLst>
              <a:ext uri="{FF2B5EF4-FFF2-40B4-BE49-F238E27FC236}">
                <a16:creationId xmlns:a16="http://schemas.microsoft.com/office/drawing/2014/main" id="{8EA0DFB2-1338-1136-52ED-B8C57235A50D}"/>
              </a:ext>
            </a:extLst>
          </p:cNvPr>
          <p:cNvSpPr/>
          <p:nvPr/>
        </p:nvSpPr>
        <p:spPr>
          <a:xfrm>
            <a:off x="0" y="3116861"/>
            <a:ext cx="6167535" cy="951286"/>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a:p>
            <a:r>
              <a:rPr lang="en-US" sz="1600" b="1" i="1" u="sng" dirty="0">
                <a:solidFill>
                  <a:schemeClr val="tx1"/>
                </a:solidFill>
              </a:rPr>
              <a:t>Intermediate </a:t>
            </a:r>
            <a:endParaRPr lang="en-US" sz="1600" i="1" u="sng" dirty="0">
              <a:solidFill>
                <a:schemeClr val="tx1"/>
              </a:solidFill>
            </a:endParaRPr>
          </a:p>
          <a:p>
            <a:pPr marL="285750" indent="-285750">
              <a:buFont typeface="Arial" panose="020B0604020202020204" pitchFamily="34" charset="0"/>
              <a:buChar char="•"/>
            </a:pPr>
            <a:r>
              <a:rPr lang="en-US" sz="1400" b="1" dirty="0">
                <a:solidFill>
                  <a:schemeClr val="tx1"/>
                </a:solidFill>
              </a:rPr>
              <a:t>Educational applications</a:t>
            </a:r>
            <a:r>
              <a:rPr lang="en-US" sz="1400" dirty="0">
                <a:solidFill>
                  <a:schemeClr val="tx1"/>
                </a:solidFill>
              </a:rPr>
              <a:t>: Quiz , training and flashcard apps</a:t>
            </a:r>
          </a:p>
          <a:p>
            <a:pPr marL="285750" indent="-285750">
              <a:buFont typeface="Arial" panose="020B0604020202020204" pitchFamily="34" charset="0"/>
              <a:buChar char="•"/>
            </a:pPr>
            <a:r>
              <a:rPr lang="en-US" sz="1400" b="1" dirty="0">
                <a:solidFill>
                  <a:schemeClr val="tx1"/>
                </a:solidFill>
              </a:rPr>
              <a:t>Marketing</a:t>
            </a:r>
            <a:r>
              <a:rPr lang="en-US" sz="1400" dirty="0">
                <a:solidFill>
                  <a:schemeClr val="tx1"/>
                </a:solidFill>
              </a:rPr>
              <a:t>: Generate personalized SMS campaigns </a:t>
            </a:r>
          </a:p>
          <a:p>
            <a:pPr marL="285750" indent="-285750">
              <a:buFont typeface="Arial" panose="020B0604020202020204" pitchFamily="34" charset="0"/>
              <a:buChar char="•"/>
            </a:pPr>
            <a:r>
              <a:rPr lang="en-US" sz="1400" b="1" dirty="0">
                <a:solidFill>
                  <a:schemeClr val="tx1"/>
                </a:solidFill>
              </a:rPr>
              <a:t>Content Generation</a:t>
            </a:r>
            <a:r>
              <a:rPr lang="en-US" sz="1400" dirty="0">
                <a:solidFill>
                  <a:schemeClr val="tx1"/>
                </a:solidFill>
              </a:rPr>
              <a:t>: Write product description, summarize documents</a:t>
            </a:r>
          </a:p>
          <a:p>
            <a:pPr algn="ctr"/>
            <a:endParaRPr lang="en-US" sz="1400" dirty="0">
              <a:solidFill>
                <a:schemeClr val="tx1"/>
              </a:solidFill>
            </a:endParaRPr>
          </a:p>
          <a:p>
            <a:pPr algn="ctr"/>
            <a:r>
              <a:rPr lang="en-US" sz="1400" dirty="0">
                <a:solidFill>
                  <a:schemeClr val="tx1"/>
                </a:solidFill>
              </a:rPr>
              <a:t> </a:t>
            </a:r>
          </a:p>
        </p:txBody>
      </p:sp>
      <p:sp>
        <p:nvSpPr>
          <p:cNvPr id="5" name="Arrow: Down 4">
            <a:extLst>
              <a:ext uri="{FF2B5EF4-FFF2-40B4-BE49-F238E27FC236}">
                <a16:creationId xmlns:a16="http://schemas.microsoft.com/office/drawing/2014/main" id="{2D0706FC-A91C-8B04-117F-51706F6E8373}"/>
              </a:ext>
            </a:extLst>
          </p:cNvPr>
          <p:cNvSpPr/>
          <p:nvPr/>
        </p:nvSpPr>
        <p:spPr>
          <a:xfrm>
            <a:off x="6521700" y="1870347"/>
            <a:ext cx="326969" cy="3737350"/>
          </a:xfrm>
          <a:prstGeom prst="downArrow">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85000"/>
                  </a:schemeClr>
                </a:solidFill>
              </a:rPr>
              <a:t>complexity</a:t>
            </a:r>
          </a:p>
        </p:txBody>
      </p:sp>
      <p:sp>
        <p:nvSpPr>
          <p:cNvPr id="7" name="TextBox 6">
            <a:extLst>
              <a:ext uri="{FF2B5EF4-FFF2-40B4-BE49-F238E27FC236}">
                <a16:creationId xmlns:a16="http://schemas.microsoft.com/office/drawing/2014/main" id="{BA9D660D-3A6F-ABB0-3E23-8EC16CA4E1D1}"/>
              </a:ext>
            </a:extLst>
          </p:cNvPr>
          <p:cNvSpPr txBox="1"/>
          <p:nvPr/>
        </p:nvSpPr>
        <p:spPr>
          <a:xfrm>
            <a:off x="0" y="1125"/>
            <a:ext cx="12192000" cy="461665"/>
          </a:xfrm>
          <a:prstGeom prst="rect">
            <a:avLst/>
          </a:prstGeom>
          <a:solidFill>
            <a:srgbClr val="4F2270"/>
          </a:solidFill>
        </p:spPr>
        <p:txBody>
          <a:bodyPr wrap="square" rtlCol="0">
            <a:spAutoFit/>
          </a:bodyPr>
          <a:lstStyle/>
          <a:p>
            <a:r>
              <a:rPr lang="en-US" sz="2400" dirty="0">
                <a:solidFill>
                  <a:schemeClr val="accent4">
                    <a:lumMod val="60000"/>
                    <a:lumOff val="40000"/>
                  </a:schemeClr>
                </a:solidFill>
                <a:latin typeface="Arial" panose="020B0604020202020204" pitchFamily="34" charset="0"/>
                <a:cs typeface="Arial" panose="020B0604020202020204" pitchFamily="34" charset="0"/>
              </a:rPr>
              <a:t>Business use case</a:t>
            </a:r>
          </a:p>
        </p:txBody>
      </p:sp>
      <p:sp>
        <p:nvSpPr>
          <p:cNvPr id="6" name="Rectangle 5">
            <a:extLst>
              <a:ext uri="{FF2B5EF4-FFF2-40B4-BE49-F238E27FC236}">
                <a16:creationId xmlns:a16="http://schemas.microsoft.com/office/drawing/2014/main" id="{37479EAB-F89E-712C-55FD-2B110F18B4B9}"/>
              </a:ext>
            </a:extLst>
          </p:cNvPr>
          <p:cNvSpPr/>
          <p:nvPr/>
        </p:nvSpPr>
        <p:spPr>
          <a:xfrm>
            <a:off x="1" y="466527"/>
            <a:ext cx="12191999" cy="58783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Your business use case and its complexity significantly influences the selection of the appropriate model.</a:t>
            </a:r>
          </a:p>
        </p:txBody>
      </p:sp>
      <p:sp>
        <p:nvSpPr>
          <p:cNvPr id="8" name="Rectangle: Rounded Corners 7">
            <a:extLst>
              <a:ext uri="{FF2B5EF4-FFF2-40B4-BE49-F238E27FC236}">
                <a16:creationId xmlns:a16="http://schemas.microsoft.com/office/drawing/2014/main" id="{AEFE6A68-6979-06D9-C415-30969D7C73BB}"/>
              </a:ext>
            </a:extLst>
          </p:cNvPr>
          <p:cNvSpPr/>
          <p:nvPr/>
        </p:nvSpPr>
        <p:spPr>
          <a:xfrm>
            <a:off x="7202834" y="1875454"/>
            <a:ext cx="4978841" cy="892625"/>
          </a:xfrm>
          <a:prstGeom prst="roundRect">
            <a:avLst/>
          </a:prstGeom>
          <a:solidFill>
            <a:srgbClr val="9A009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Smaller size model may be ok</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Fine tuning may not a requirement</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Go with open source. Why pay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Text only model is ok. Multi modality is not a requirement </a:t>
            </a:r>
          </a:p>
        </p:txBody>
      </p:sp>
      <p:sp>
        <p:nvSpPr>
          <p:cNvPr id="9" name="Rectangle: Rounded Corners 8">
            <a:extLst>
              <a:ext uri="{FF2B5EF4-FFF2-40B4-BE49-F238E27FC236}">
                <a16:creationId xmlns:a16="http://schemas.microsoft.com/office/drawing/2014/main" id="{62213BEE-B7F4-67E3-95E5-461169B6AC70}"/>
              </a:ext>
            </a:extLst>
          </p:cNvPr>
          <p:cNvSpPr/>
          <p:nvPr/>
        </p:nvSpPr>
        <p:spPr>
          <a:xfrm>
            <a:off x="7233935" y="4631093"/>
            <a:ext cx="4978841" cy="976603"/>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Large size model may be needed since advance reasoning is a priority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Fine tuning may be a </a:t>
            </a:r>
            <a:r>
              <a:rPr lang="en-US" sz="1400" b="1" dirty="0">
                <a:latin typeface="Arial" panose="020B0604020202020204" pitchFamily="34" charset="0"/>
                <a:cs typeface="Arial" panose="020B0604020202020204" pitchFamily="34" charset="0"/>
              </a:rPr>
              <a:t>requirement</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Multi modality may is a requirement </a:t>
            </a:r>
          </a:p>
        </p:txBody>
      </p:sp>
      <p:pic>
        <p:nvPicPr>
          <p:cNvPr id="11" name="Graphic 10" descr="Left Brain outline">
            <a:extLst>
              <a:ext uri="{FF2B5EF4-FFF2-40B4-BE49-F238E27FC236}">
                <a16:creationId xmlns:a16="http://schemas.microsoft.com/office/drawing/2014/main" id="{72AB8F15-BA49-7F50-D110-200089F3FF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19837" y="1858900"/>
            <a:ext cx="587833" cy="587833"/>
          </a:xfrm>
          <a:prstGeom prst="rect">
            <a:avLst/>
          </a:prstGeom>
        </p:spPr>
      </p:pic>
      <p:pic>
        <p:nvPicPr>
          <p:cNvPr id="12" name="Graphic 11" descr="Left Brain outline">
            <a:extLst>
              <a:ext uri="{FF2B5EF4-FFF2-40B4-BE49-F238E27FC236}">
                <a16:creationId xmlns:a16="http://schemas.microsoft.com/office/drawing/2014/main" id="{BCF50267-C53E-1EE1-53BA-6223ACC182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7551" y="4928745"/>
            <a:ext cx="587833" cy="587833"/>
          </a:xfrm>
          <a:prstGeom prst="rect">
            <a:avLst/>
          </a:prstGeom>
        </p:spPr>
      </p:pic>
    </p:spTree>
    <p:extLst>
      <p:ext uri="{BB962C8B-B14F-4D97-AF65-F5344CB8AC3E}">
        <p14:creationId xmlns:p14="http://schemas.microsoft.com/office/powerpoint/2010/main" val="4341175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74E86F7-C6C0-9F31-42D4-B5EC0AE3610D}"/>
              </a:ext>
            </a:extLst>
          </p:cNvPr>
          <p:cNvPicPr>
            <a:picLocks noChangeAspect="1"/>
          </p:cNvPicPr>
          <p:nvPr/>
        </p:nvPicPr>
        <p:blipFill>
          <a:blip r:embed="rId2"/>
          <a:stretch>
            <a:fillRect/>
          </a:stretch>
        </p:blipFill>
        <p:spPr>
          <a:xfrm>
            <a:off x="1038225" y="1762125"/>
            <a:ext cx="11004279" cy="4289131"/>
          </a:xfrm>
          <a:prstGeom prst="rect">
            <a:avLst/>
          </a:prstGeom>
        </p:spPr>
      </p:pic>
      <p:sp>
        <p:nvSpPr>
          <p:cNvPr id="7" name="TextBox 6">
            <a:extLst>
              <a:ext uri="{FF2B5EF4-FFF2-40B4-BE49-F238E27FC236}">
                <a16:creationId xmlns:a16="http://schemas.microsoft.com/office/drawing/2014/main" id="{AB379AD5-BC6B-0AB6-54F0-E76D3C4A9E01}"/>
              </a:ext>
            </a:extLst>
          </p:cNvPr>
          <p:cNvSpPr txBox="1"/>
          <p:nvPr/>
        </p:nvSpPr>
        <p:spPr>
          <a:xfrm>
            <a:off x="6048375" y="6248400"/>
            <a:ext cx="2403222" cy="246221"/>
          </a:xfrm>
          <a:prstGeom prst="rect">
            <a:avLst/>
          </a:prstGeom>
          <a:noFill/>
        </p:spPr>
        <p:txBody>
          <a:bodyPr wrap="none" rtlCol="0">
            <a:spAutoFit/>
          </a:bodyPr>
          <a:lstStyle/>
          <a:p>
            <a:r>
              <a:rPr lang="en-US" sz="1000" dirty="0"/>
              <a:t>Sourcehttps://www.anthropic.com/claude</a:t>
            </a:r>
            <a:endParaRPr lang="en-US" dirty="0"/>
          </a:p>
        </p:txBody>
      </p:sp>
      <p:sp>
        <p:nvSpPr>
          <p:cNvPr id="9" name="Rectangle: Rounded Corners 8">
            <a:extLst>
              <a:ext uri="{FF2B5EF4-FFF2-40B4-BE49-F238E27FC236}">
                <a16:creationId xmlns:a16="http://schemas.microsoft.com/office/drawing/2014/main" id="{35AB34E6-5839-B510-9B55-574D6F076545}"/>
              </a:ext>
            </a:extLst>
          </p:cNvPr>
          <p:cNvSpPr/>
          <p:nvPr/>
        </p:nvSpPr>
        <p:spPr>
          <a:xfrm>
            <a:off x="3847314" y="714375"/>
            <a:ext cx="4372762" cy="855059"/>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4F2270"/>
                </a:solidFill>
                <a:latin typeface="Arial" panose="020B0604020202020204" pitchFamily="34" charset="0"/>
                <a:cs typeface="Arial" panose="020B0604020202020204" pitchFamily="34" charset="0"/>
              </a:rPr>
              <a:t> </a:t>
            </a:r>
          </a:p>
          <a:p>
            <a:pPr algn="ctr"/>
            <a:r>
              <a:rPr lang="en-US" b="1" dirty="0">
                <a:solidFill>
                  <a:srgbClr val="4F2270"/>
                </a:solidFill>
                <a:latin typeface="Arial" panose="020B0604020202020204" pitchFamily="34" charset="0"/>
                <a:cs typeface="Arial" panose="020B0604020202020204" pitchFamily="34" charset="0"/>
              </a:rPr>
              <a:t>Anthropic’s family of Claude models</a:t>
            </a:r>
            <a:r>
              <a:rPr lang="en-US" sz="1200" b="1" dirty="0">
                <a:solidFill>
                  <a:srgbClr val="4F2270"/>
                </a:solidFill>
                <a:latin typeface="Arial" panose="020B0604020202020204" pitchFamily="34" charset="0"/>
                <a:cs typeface="Arial" panose="020B0604020202020204" pitchFamily="34" charset="0"/>
              </a:rPr>
              <a:t>. </a:t>
            </a:r>
            <a:r>
              <a:rPr lang="en-US" sz="1200" b="1" i="1" dirty="0">
                <a:solidFill>
                  <a:srgbClr val="4F2270"/>
                </a:solidFill>
                <a:latin typeface="Arial" panose="020B0604020202020204" pitchFamily="34" charset="0"/>
                <a:cs typeface="Arial" panose="020B0604020202020204" pitchFamily="34" charset="0"/>
              </a:rPr>
              <a:t>Different models for different use cases</a:t>
            </a:r>
          </a:p>
        </p:txBody>
      </p:sp>
      <p:cxnSp>
        <p:nvCxnSpPr>
          <p:cNvPr id="10" name="Connector: Curved 9">
            <a:extLst>
              <a:ext uri="{FF2B5EF4-FFF2-40B4-BE49-F238E27FC236}">
                <a16:creationId xmlns:a16="http://schemas.microsoft.com/office/drawing/2014/main" id="{5A76CD34-4AD0-8FFF-FE55-E4A1DE0B0853}"/>
              </a:ext>
            </a:extLst>
          </p:cNvPr>
          <p:cNvCxnSpPr>
            <a:cxnSpLocks/>
            <a:stCxn id="9" idx="1"/>
          </p:cNvCxnSpPr>
          <p:nvPr/>
        </p:nvCxnSpPr>
        <p:spPr>
          <a:xfrm rot="10800000" flipV="1">
            <a:off x="1576874" y="1141904"/>
            <a:ext cx="2270441" cy="3215491"/>
          </a:xfrm>
          <a:prstGeom prst="curvedConnector2">
            <a:avLst/>
          </a:prstGeom>
          <a:ln w="28575">
            <a:solidFill>
              <a:schemeClr val="bg1">
                <a:lumMod val="75000"/>
              </a:schemeClr>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1" name="Connector: Curved 10">
            <a:extLst>
              <a:ext uri="{FF2B5EF4-FFF2-40B4-BE49-F238E27FC236}">
                <a16:creationId xmlns:a16="http://schemas.microsoft.com/office/drawing/2014/main" id="{1B22C9E6-BC73-D48D-5B30-162B9D686E06}"/>
              </a:ext>
            </a:extLst>
          </p:cNvPr>
          <p:cNvCxnSpPr>
            <a:cxnSpLocks/>
          </p:cNvCxnSpPr>
          <p:nvPr/>
        </p:nvCxnSpPr>
        <p:spPr>
          <a:xfrm rot="16200000" flipH="1">
            <a:off x="8105254" y="1275246"/>
            <a:ext cx="1726048" cy="1247181"/>
          </a:xfrm>
          <a:prstGeom prst="curvedConnector3">
            <a:avLst>
              <a:gd name="adj1" fmla="val 50000"/>
            </a:avLst>
          </a:prstGeom>
          <a:ln w="28575">
            <a:solidFill>
              <a:schemeClr val="bg1">
                <a:lumMod val="85000"/>
              </a:scheme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52EC1645-7679-6E29-7931-15F273C608C7}"/>
              </a:ext>
            </a:extLst>
          </p:cNvPr>
          <p:cNvSpPr/>
          <p:nvPr/>
        </p:nvSpPr>
        <p:spPr>
          <a:xfrm>
            <a:off x="83976" y="5094514"/>
            <a:ext cx="2463281" cy="438538"/>
          </a:xfrm>
          <a:prstGeom prst="roundRect">
            <a:avLst/>
          </a:prstGeom>
          <a:solidFill>
            <a:srgbClr val="FFCCFF"/>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simple use cases </a:t>
            </a:r>
          </a:p>
        </p:txBody>
      </p:sp>
      <p:sp>
        <p:nvSpPr>
          <p:cNvPr id="4" name="Rectangle: Rounded Corners 3">
            <a:extLst>
              <a:ext uri="{FF2B5EF4-FFF2-40B4-BE49-F238E27FC236}">
                <a16:creationId xmlns:a16="http://schemas.microsoft.com/office/drawing/2014/main" id="{AB093651-BDB8-12AD-C4EA-01106EE877A2}"/>
              </a:ext>
            </a:extLst>
          </p:cNvPr>
          <p:cNvSpPr/>
          <p:nvPr/>
        </p:nvSpPr>
        <p:spPr>
          <a:xfrm>
            <a:off x="9585546" y="2202626"/>
            <a:ext cx="2463281" cy="438538"/>
          </a:xfrm>
          <a:prstGeom prst="roundRect">
            <a:avLst/>
          </a:prstGeom>
          <a:solidFill>
            <a:srgbClr val="FFCCFF"/>
          </a:solidFill>
          <a:effectLst>
            <a:glow rad="228600">
              <a:schemeClr val="accent6">
                <a:satMod val="175000"/>
                <a:alpha val="40000"/>
              </a:schemeClr>
            </a:glow>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complex use cases </a:t>
            </a:r>
          </a:p>
        </p:txBody>
      </p:sp>
    </p:spTree>
    <p:extLst>
      <p:ext uri="{BB962C8B-B14F-4D97-AF65-F5344CB8AC3E}">
        <p14:creationId xmlns:p14="http://schemas.microsoft.com/office/powerpoint/2010/main" val="593266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1C5D2D1-8C2A-5975-6F84-A07CBDB14551}"/>
              </a:ext>
            </a:extLst>
          </p:cNvPr>
          <p:cNvSpPr/>
          <p:nvPr/>
        </p:nvSpPr>
        <p:spPr>
          <a:xfrm>
            <a:off x="1" y="167952"/>
            <a:ext cx="12191999" cy="44786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Azure AI Studio has 1667 models. Which one should you choose ?</a:t>
            </a:r>
          </a:p>
        </p:txBody>
      </p:sp>
      <p:pic>
        <p:nvPicPr>
          <p:cNvPr id="3" name="Picture 2">
            <a:extLst>
              <a:ext uri="{FF2B5EF4-FFF2-40B4-BE49-F238E27FC236}">
                <a16:creationId xmlns:a16="http://schemas.microsoft.com/office/drawing/2014/main" id="{2661AC1A-C4A8-68FA-AB85-45AEF661440B}"/>
              </a:ext>
            </a:extLst>
          </p:cNvPr>
          <p:cNvPicPr>
            <a:picLocks noChangeAspect="1"/>
          </p:cNvPicPr>
          <p:nvPr/>
        </p:nvPicPr>
        <p:blipFill>
          <a:blip r:embed="rId2"/>
          <a:stretch>
            <a:fillRect/>
          </a:stretch>
        </p:blipFill>
        <p:spPr>
          <a:xfrm>
            <a:off x="0" y="623131"/>
            <a:ext cx="12192000" cy="5537092"/>
          </a:xfrm>
          <a:prstGeom prst="rect">
            <a:avLst/>
          </a:prstGeom>
        </p:spPr>
      </p:pic>
    </p:spTree>
    <p:extLst>
      <p:ext uri="{BB962C8B-B14F-4D97-AF65-F5344CB8AC3E}">
        <p14:creationId xmlns:p14="http://schemas.microsoft.com/office/powerpoint/2010/main" val="288830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CD9E45F3-F9A0-74CD-9A17-C022B7FA1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9548" y="0"/>
            <a:ext cx="8437642" cy="681339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7D3CD17-A66D-20B9-B7DE-D69C23E22AEE}"/>
              </a:ext>
            </a:extLst>
          </p:cNvPr>
          <p:cNvSpPr/>
          <p:nvPr/>
        </p:nvSpPr>
        <p:spPr>
          <a:xfrm>
            <a:off x="1" y="167952"/>
            <a:ext cx="3124199" cy="44786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Foundation models landscape</a:t>
            </a:r>
          </a:p>
        </p:txBody>
      </p:sp>
    </p:spTree>
    <p:extLst>
      <p:ext uri="{BB962C8B-B14F-4D97-AF65-F5344CB8AC3E}">
        <p14:creationId xmlns:p14="http://schemas.microsoft.com/office/powerpoint/2010/main" val="1907063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1C5D2D1-8C2A-5975-6F84-A07CBDB14551}"/>
              </a:ext>
            </a:extLst>
          </p:cNvPr>
          <p:cNvSpPr/>
          <p:nvPr/>
        </p:nvSpPr>
        <p:spPr>
          <a:xfrm>
            <a:off x="37207" y="3429000"/>
            <a:ext cx="4161452" cy="166394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en-US" sz="1400" dirty="0">
                <a:solidFill>
                  <a:schemeClr val="tx1"/>
                </a:solidFill>
              </a:rPr>
              <a:t>𝐌𝐨𝐝𝐚𝐥𝐢𝐭𝐲: Some are unimodal, focused on text (GPT-3, BERT), while others are multimodal, handling text and images (Claude 3 Sonnet, GPT-4).</a:t>
            </a:r>
          </a:p>
          <a:p>
            <a:pPr marL="285750" indent="-285750">
              <a:buFontTx/>
              <a:buChar char="-"/>
            </a:pPr>
            <a:endParaRPr lang="en-US" sz="1400" dirty="0">
              <a:solidFill>
                <a:schemeClr val="tx1"/>
              </a:solidFill>
            </a:endParaRPr>
          </a:p>
          <a:p>
            <a:pPr marL="285750" indent="-285750">
              <a:buFontTx/>
              <a:buChar char="-"/>
            </a:pPr>
            <a:endParaRPr lang="en-US" sz="1400" dirty="0">
              <a:solidFill>
                <a:schemeClr val="tx1"/>
              </a:solidFill>
            </a:endParaRPr>
          </a:p>
        </p:txBody>
      </p:sp>
      <p:sp>
        <p:nvSpPr>
          <p:cNvPr id="5" name="Rectangle 4">
            <a:extLst>
              <a:ext uri="{FF2B5EF4-FFF2-40B4-BE49-F238E27FC236}">
                <a16:creationId xmlns:a16="http://schemas.microsoft.com/office/drawing/2014/main" id="{10EA95B6-101A-A0F6-09BB-8D88396DC0A2}"/>
              </a:ext>
            </a:extLst>
          </p:cNvPr>
          <p:cNvSpPr/>
          <p:nvPr/>
        </p:nvSpPr>
        <p:spPr>
          <a:xfrm>
            <a:off x="4376005" y="3421494"/>
            <a:ext cx="3965509" cy="166394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 𝐂𝐨𝐧𝐭𝐞𝐱𝐭 𝐖𝐢𝐧𝐝𝐨𝐰: The amount of context they can process varies, with GPT-3 handling up to 2048 tokens and models like Jurassic-1 Jumbo handling over 1 million tokens. Larger context windows allow better understanding of long-form inputs. (Claude 3 is 200k tokens roughly translates to 375 pages)</a:t>
            </a:r>
          </a:p>
        </p:txBody>
      </p:sp>
      <p:sp>
        <p:nvSpPr>
          <p:cNvPr id="2" name="Rectangle 1">
            <a:extLst>
              <a:ext uri="{FF2B5EF4-FFF2-40B4-BE49-F238E27FC236}">
                <a16:creationId xmlns:a16="http://schemas.microsoft.com/office/drawing/2014/main" id="{3AF900D1-459A-E8D9-736E-5065FFDE090B}"/>
              </a:ext>
            </a:extLst>
          </p:cNvPr>
          <p:cNvSpPr/>
          <p:nvPr/>
        </p:nvSpPr>
        <p:spPr>
          <a:xfrm>
            <a:off x="8528191" y="3421494"/>
            <a:ext cx="3663809" cy="1567541"/>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 𝐏𝐚𝐫𝐚𝐦𝐞𝐭𝐞𝐫 𝐒𝐢𝐳𝐞: They range from hundreds of millions to over a trillion parameters (LLaMA available at several sizes 7B, 13B, 33B, and 65B). Generally, larger models perform better on more complex tasks, but more expensive and can result in higher latency</a:t>
            </a:r>
          </a:p>
        </p:txBody>
      </p:sp>
      <p:sp>
        <p:nvSpPr>
          <p:cNvPr id="8" name="Rectangle 7">
            <a:extLst>
              <a:ext uri="{FF2B5EF4-FFF2-40B4-BE49-F238E27FC236}">
                <a16:creationId xmlns:a16="http://schemas.microsoft.com/office/drawing/2014/main" id="{23048AC8-A04B-E8FC-1411-549A0945D52F}"/>
              </a:ext>
            </a:extLst>
          </p:cNvPr>
          <p:cNvSpPr/>
          <p:nvPr/>
        </p:nvSpPr>
        <p:spPr>
          <a:xfrm>
            <a:off x="1" y="466527"/>
            <a:ext cx="12191999" cy="64849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Pay attention to LLM model properties and evaluate for your use case. Compare </a:t>
            </a:r>
            <a:r>
              <a:rPr lang="en-US" sz="2000" b="1" dirty="0">
                <a:solidFill>
                  <a:schemeClr val="tx1"/>
                </a:solidFill>
              </a:rPr>
              <a:t>model cards </a:t>
            </a:r>
            <a:r>
              <a:rPr lang="en-US" sz="2000" dirty="0">
                <a:solidFill>
                  <a:schemeClr val="tx1"/>
                </a:solidFill>
              </a:rPr>
              <a:t>of LLM models to understand model intended use, properties, architecture &amp; risks to access strengths &amp; weakness of each.</a:t>
            </a:r>
          </a:p>
        </p:txBody>
      </p:sp>
      <p:sp>
        <p:nvSpPr>
          <p:cNvPr id="11" name="TextBox 10">
            <a:extLst>
              <a:ext uri="{FF2B5EF4-FFF2-40B4-BE49-F238E27FC236}">
                <a16:creationId xmlns:a16="http://schemas.microsoft.com/office/drawing/2014/main" id="{AD453F1F-4BEC-A068-85BA-C87FB6A64F16}"/>
              </a:ext>
            </a:extLst>
          </p:cNvPr>
          <p:cNvSpPr txBox="1"/>
          <p:nvPr/>
        </p:nvSpPr>
        <p:spPr>
          <a:xfrm>
            <a:off x="0" y="1125"/>
            <a:ext cx="12192000" cy="461665"/>
          </a:xfrm>
          <a:prstGeom prst="rect">
            <a:avLst/>
          </a:prstGeom>
          <a:solidFill>
            <a:srgbClr val="4F2270"/>
          </a:solidFill>
        </p:spPr>
        <p:txBody>
          <a:bodyPr wrap="square" rtlCol="0">
            <a:spAutoFit/>
          </a:bodyPr>
          <a:lstStyle/>
          <a:p>
            <a:r>
              <a:rPr lang="en-US" sz="2400" dirty="0">
                <a:solidFill>
                  <a:schemeClr val="accent4">
                    <a:lumMod val="60000"/>
                    <a:lumOff val="40000"/>
                  </a:schemeClr>
                </a:solidFill>
                <a:latin typeface="Arial" panose="020B0604020202020204" pitchFamily="34" charset="0"/>
                <a:cs typeface="Arial" panose="020B0604020202020204" pitchFamily="34" charset="0"/>
              </a:rPr>
              <a:t>LLM Model card</a:t>
            </a:r>
          </a:p>
        </p:txBody>
      </p:sp>
      <p:sp>
        <p:nvSpPr>
          <p:cNvPr id="16" name="Rectangle 15">
            <a:extLst>
              <a:ext uri="{FF2B5EF4-FFF2-40B4-BE49-F238E27FC236}">
                <a16:creationId xmlns:a16="http://schemas.microsoft.com/office/drawing/2014/main" id="{9BE388AE-4F5B-FCFE-FB85-953152408360}"/>
              </a:ext>
            </a:extLst>
          </p:cNvPr>
          <p:cNvSpPr/>
          <p:nvPr/>
        </p:nvSpPr>
        <p:spPr>
          <a:xfrm>
            <a:off x="1782148" y="5256525"/>
            <a:ext cx="3965509" cy="1567541"/>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𝐎𝐩𝐞𝐧 𝐒𝐨𝐮𝐫𝐜𝐞 𝐦𝐨𝐝𝐞𝐥𝐬 are publicly available and can be used, modified, and distributed freely. These models promote transparency and collaboration, often benefiting from community contributions and continuous improvements. Examples: Meta (LLaMA), Mistral AI</a:t>
            </a:r>
          </a:p>
        </p:txBody>
      </p:sp>
      <p:sp>
        <p:nvSpPr>
          <p:cNvPr id="17" name="Rectangle 16">
            <a:extLst>
              <a:ext uri="{FF2B5EF4-FFF2-40B4-BE49-F238E27FC236}">
                <a16:creationId xmlns:a16="http://schemas.microsoft.com/office/drawing/2014/main" id="{7F899653-58B9-E8B9-EED0-A642D60A1D9A}"/>
              </a:ext>
            </a:extLst>
          </p:cNvPr>
          <p:cNvSpPr/>
          <p:nvPr/>
        </p:nvSpPr>
        <p:spPr>
          <a:xfrm>
            <a:off x="5890721" y="5247193"/>
            <a:ext cx="3965509" cy="1567541"/>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𝐏𝐫𝐨𝐩𝐫𝐢𝐞𝐭𝐚𝐫𝐲 𝐦𝐨𝐝𝐞𝐥𝐬 are developed and owned by organizations. They are typically accessible through paid licenses or subscriptions, offering exclusive features, support, and optimized performance tailored to specific use cases. Examples: OpenAI (GPT-4), Google (</a:t>
            </a:r>
            <a:r>
              <a:rPr lang="en-US" sz="1400" dirty="0" err="1">
                <a:solidFill>
                  <a:schemeClr val="tx1"/>
                </a:solidFill>
              </a:rPr>
              <a:t>PaLM</a:t>
            </a:r>
            <a:r>
              <a:rPr lang="en-US" sz="1400" dirty="0">
                <a:solidFill>
                  <a:schemeClr val="tx1"/>
                </a:solidFill>
              </a:rPr>
              <a:t>), Amazon (Titan)</a:t>
            </a:r>
          </a:p>
        </p:txBody>
      </p:sp>
      <p:sp>
        <p:nvSpPr>
          <p:cNvPr id="10" name="Rectangle: Rounded Corners 9">
            <a:extLst>
              <a:ext uri="{FF2B5EF4-FFF2-40B4-BE49-F238E27FC236}">
                <a16:creationId xmlns:a16="http://schemas.microsoft.com/office/drawing/2014/main" id="{A8308CFD-92CA-4797-11CA-D4F89936BBD0}"/>
              </a:ext>
            </a:extLst>
          </p:cNvPr>
          <p:cNvSpPr/>
          <p:nvPr/>
        </p:nvSpPr>
        <p:spPr>
          <a:xfrm>
            <a:off x="1296728" y="1431735"/>
            <a:ext cx="2463509" cy="1535404"/>
          </a:xfrm>
          <a:prstGeom prst="roundRect">
            <a:avLst/>
          </a:prstGeom>
          <a:noFill/>
          <a:ln w="57150">
            <a:solidFill>
              <a:srgbClr val="66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421C5E"/>
                </a:solidFill>
                <a:latin typeface="Arial" panose="020B0604020202020204" pitchFamily="34" charset="0"/>
                <a:cs typeface="Arial" panose="020B0604020202020204" pitchFamily="34" charset="0"/>
              </a:rPr>
              <a:t>LLM</a:t>
            </a:r>
            <a:r>
              <a:rPr lang="en-US" sz="1600" b="1" dirty="0">
                <a:solidFill>
                  <a:srgbClr val="421C5E"/>
                </a:solidFill>
                <a:latin typeface="Arial" panose="020B0604020202020204" pitchFamily="34" charset="0"/>
                <a:cs typeface="Arial" panose="020B0604020202020204" pitchFamily="34" charset="0"/>
              </a:rPr>
              <a:t> </a:t>
            </a:r>
          </a:p>
          <a:p>
            <a:pPr algn="ctr"/>
            <a:r>
              <a:rPr lang="en-US" sz="1600" b="1" dirty="0">
                <a:solidFill>
                  <a:srgbClr val="421C5E"/>
                </a:solidFill>
                <a:latin typeface="Arial" panose="020B0604020202020204" pitchFamily="34" charset="0"/>
                <a:cs typeface="Arial" panose="020B0604020202020204" pitchFamily="34" charset="0"/>
              </a:rPr>
              <a:t>Model Card</a:t>
            </a:r>
          </a:p>
          <a:p>
            <a:pPr algn="ctr"/>
            <a:endParaRPr lang="en-US" sz="1000" b="1" dirty="0">
              <a:solidFill>
                <a:srgbClr val="421C5E"/>
              </a:solidFill>
              <a:latin typeface="Arial" panose="020B0604020202020204" pitchFamily="34" charset="0"/>
              <a:cs typeface="Arial" panose="020B0604020202020204" pitchFamily="34" charset="0"/>
            </a:endParaRPr>
          </a:p>
          <a:p>
            <a:pPr algn="ctr"/>
            <a:endParaRPr lang="en-US" sz="1000" b="1" dirty="0">
              <a:solidFill>
                <a:srgbClr val="421C5E"/>
              </a:solidFill>
              <a:latin typeface="Arial" panose="020B0604020202020204" pitchFamily="34" charset="0"/>
              <a:cs typeface="Arial" panose="020B0604020202020204" pitchFamily="34" charset="0"/>
            </a:endParaRPr>
          </a:p>
          <a:p>
            <a:pPr algn="ctr"/>
            <a:endParaRPr lang="en-US" sz="1000" b="1" dirty="0">
              <a:solidFill>
                <a:srgbClr val="421C5E"/>
              </a:solidFill>
              <a:latin typeface="Arial" panose="020B0604020202020204" pitchFamily="34" charset="0"/>
              <a:cs typeface="Arial" panose="020B0604020202020204" pitchFamily="34" charset="0"/>
            </a:endParaRPr>
          </a:p>
          <a:p>
            <a:pPr algn="ctr"/>
            <a:endParaRPr lang="en-US" sz="1000" b="1" dirty="0">
              <a:solidFill>
                <a:srgbClr val="421C5E"/>
              </a:solidFill>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46D952A2-D889-3446-67C2-E95AA59DBDD8}"/>
              </a:ext>
            </a:extLst>
          </p:cNvPr>
          <p:cNvSpPr/>
          <p:nvPr/>
        </p:nvSpPr>
        <p:spPr>
          <a:xfrm>
            <a:off x="1685525" y="2316633"/>
            <a:ext cx="1685913" cy="237931"/>
          </a:xfrm>
          <a:prstGeom prst="roundRect">
            <a:avLst/>
          </a:prstGeom>
          <a:solidFill>
            <a:srgbClr val="421C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i="1" dirty="0"/>
              <a:t>Pre-Trained Model</a:t>
            </a:r>
          </a:p>
        </p:txBody>
      </p:sp>
      <p:sp>
        <p:nvSpPr>
          <p:cNvPr id="13" name="Rectangle: Rounded Corners 12">
            <a:extLst>
              <a:ext uri="{FF2B5EF4-FFF2-40B4-BE49-F238E27FC236}">
                <a16:creationId xmlns:a16="http://schemas.microsoft.com/office/drawing/2014/main" id="{DE866137-B8C9-ABB6-DDF0-7E4182542809}"/>
              </a:ext>
            </a:extLst>
          </p:cNvPr>
          <p:cNvSpPr/>
          <p:nvPr/>
        </p:nvSpPr>
        <p:spPr>
          <a:xfrm>
            <a:off x="1413475" y="2627892"/>
            <a:ext cx="2230012" cy="265919"/>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Instruction Tuned Model</a:t>
            </a:r>
          </a:p>
        </p:txBody>
      </p:sp>
      <p:sp>
        <p:nvSpPr>
          <p:cNvPr id="14" name="TextBox 13">
            <a:extLst>
              <a:ext uri="{FF2B5EF4-FFF2-40B4-BE49-F238E27FC236}">
                <a16:creationId xmlns:a16="http://schemas.microsoft.com/office/drawing/2014/main" id="{B8F6FE71-1572-A104-F6ED-051B687DAE1A}"/>
              </a:ext>
            </a:extLst>
          </p:cNvPr>
          <p:cNvSpPr txBox="1"/>
          <p:nvPr/>
        </p:nvSpPr>
        <p:spPr>
          <a:xfrm>
            <a:off x="3359021" y="2238879"/>
            <a:ext cx="308098" cy="261610"/>
          </a:xfrm>
          <a:prstGeom prst="rect">
            <a:avLst/>
          </a:prstGeom>
          <a:noFill/>
        </p:spPr>
        <p:txBody>
          <a:bodyPr wrap="none" rtlCol="0">
            <a:spAutoFit/>
          </a:bodyPr>
          <a:lstStyle/>
          <a:p>
            <a:r>
              <a:rPr lang="en-US" sz="1100" dirty="0"/>
              <a:t>or</a:t>
            </a:r>
          </a:p>
        </p:txBody>
      </p:sp>
      <p:sp>
        <p:nvSpPr>
          <p:cNvPr id="15" name="Rectangle: Rounded Corners 14">
            <a:extLst>
              <a:ext uri="{FF2B5EF4-FFF2-40B4-BE49-F238E27FC236}">
                <a16:creationId xmlns:a16="http://schemas.microsoft.com/office/drawing/2014/main" id="{18ABBA28-2CC3-73A1-4891-F32A5C48A198}"/>
              </a:ext>
            </a:extLst>
          </p:cNvPr>
          <p:cNvSpPr/>
          <p:nvPr/>
        </p:nvSpPr>
        <p:spPr>
          <a:xfrm>
            <a:off x="5228248" y="1849972"/>
            <a:ext cx="2230012" cy="265919"/>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Context Window</a:t>
            </a:r>
          </a:p>
        </p:txBody>
      </p:sp>
      <p:sp>
        <p:nvSpPr>
          <p:cNvPr id="18" name="Rectangle: Rounded Corners 17">
            <a:extLst>
              <a:ext uri="{FF2B5EF4-FFF2-40B4-BE49-F238E27FC236}">
                <a16:creationId xmlns:a16="http://schemas.microsoft.com/office/drawing/2014/main" id="{E8EADE6C-04F9-2480-AE64-A59AD9B8A44F}"/>
              </a:ext>
            </a:extLst>
          </p:cNvPr>
          <p:cNvSpPr/>
          <p:nvPr/>
        </p:nvSpPr>
        <p:spPr>
          <a:xfrm>
            <a:off x="5228248" y="2194328"/>
            <a:ext cx="2230012" cy="265919"/>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Parameter Size</a:t>
            </a:r>
          </a:p>
        </p:txBody>
      </p:sp>
      <p:sp>
        <p:nvSpPr>
          <p:cNvPr id="19" name="Rectangle: Rounded Corners 18">
            <a:extLst>
              <a:ext uri="{FF2B5EF4-FFF2-40B4-BE49-F238E27FC236}">
                <a16:creationId xmlns:a16="http://schemas.microsoft.com/office/drawing/2014/main" id="{3FEAA723-03C9-49E3-7A9E-E5AA4DF91456}"/>
              </a:ext>
            </a:extLst>
          </p:cNvPr>
          <p:cNvSpPr/>
          <p:nvPr/>
        </p:nvSpPr>
        <p:spPr>
          <a:xfrm>
            <a:off x="5228248" y="1513890"/>
            <a:ext cx="2230012" cy="265919"/>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Modality </a:t>
            </a:r>
          </a:p>
        </p:txBody>
      </p:sp>
      <p:sp>
        <p:nvSpPr>
          <p:cNvPr id="20" name="Rectangle: Rounded Corners 19">
            <a:extLst>
              <a:ext uri="{FF2B5EF4-FFF2-40B4-BE49-F238E27FC236}">
                <a16:creationId xmlns:a16="http://schemas.microsoft.com/office/drawing/2014/main" id="{263F15BB-57BB-DB86-6596-1CC67B2069BD}"/>
              </a:ext>
            </a:extLst>
          </p:cNvPr>
          <p:cNvSpPr/>
          <p:nvPr/>
        </p:nvSpPr>
        <p:spPr>
          <a:xfrm>
            <a:off x="5222027" y="2524011"/>
            <a:ext cx="2230012" cy="265919"/>
          </a:xfrm>
          <a:prstGeom prst="round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Licensing </a:t>
            </a:r>
          </a:p>
        </p:txBody>
      </p:sp>
      <p:sp>
        <p:nvSpPr>
          <p:cNvPr id="6" name="Rectangle: Rounded Corners 5">
            <a:extLst>
              <a:ext uri="{FF2B5EF4-FFF2-40B4-BE49-F238E27FC236}">
                <a16:creationId xmlns:a16="http://schemas.microsoft.com/office/drawing/2014/main" id="{80FE48E9-31FD-4CD5-30EF-A240F8EC71A6}"/>
              </a:ext>
            </a:extLst>
          </p:cNvPr>
          <p:cNvSpPr/>
          <p:nvPr/>
        </p:nvSpPr>
        <p:spPr>
          <a:xfrm>
            <a:off x="8126960" y="1507135"/>
            <a:ext cx="2230012" cy="265919"/>
          </a:xfrm>
          <a:prstGeom prst="roundRect">
            <a:avLst/>
          </a:prstGeom>
          <a:solidFill>
            <a:srgbClr val="FF7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Intended Use </a:t>
            </a:r>
          </a:p>
        </p:txBody>
      </p:sp>
      <p:sp>
        <p:nvSpPr>
          <p:cNvPr id="7" name="Rectangle: Rounded Corners 6">
            <a:extLst>
              <a:ext uri="{FF2B5EF4-FFF2-40B4-BE49-F238E27FC236}">
                <a16:creationId xmlns:a16="http://schemas.microsoft.com/office/drawing/2014/main" id="{1E99DBF7-43B0-F9F2-3BE1-68298B3D66FA}"/>
              </a:ext>
            </a:extLst>
          </p:cNvPr>
          <p:cNvSpPr/>
          <p:nvPr/>
        </p:nvSpPr>
        <p:spPr>
          <a:xfrm>
            <a:off x="8126960" y="1855744"/>
            <a:ext cx="2230012" cy="265919"/>
          </a:xfrm>
          <a:prstGeom prst="roundRect">
            <a:avLst/>
          </a:prstGeom>
          <a:solidFill>
            <a:srgbClr val="FF7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Model Safety &amp; Risks</a:t>
            </a:r>
          </a:p>
        </p:txBody>
      </p:sp>
      <p:sp>
        <p:nvSpPr>
          <p:cNvPr id="9" name="Rectangle: Rounded Corners 8">
            <a:extLst>
              <a:ext uri="{FF2B5EF4-FFF2-40B4-BE49-F238E27FC236}">
                <a16:creationId xmlns:a16="http://schemas.microsoft.com/office/drawing/2014/main" id="{88400A11-5E0E-8E3A-1CEC-A9EEC7422164}"/>
              </a:ext>
            </a:extLst>
          </p:cNvPr>
          <p:cNvSpPr/>
          <p:nvPr/>
        </p:nvSpPr>
        <p:spPr>
          <a:xfrm>
            <a:off x="8126960" y="2208903"/>
            <a:ext cx="2230012" cy="265919"/>
          </a:xfrm>
          <a:prstGeom prst="roundRect">
            <a:avLst/>
          </a:prstGeom>
          <a:solidFill>
            <a:srgbClr val="FF7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Training data  </a:t>
            </a:r>
          </a:p>
        </p:txBody>
      </p:sp>
      <p:sp>
        <p:nvSpPr>
          <p:cNvPr id="21" name="Rectangle: Rounded Corners 20">
            <a:extLst>
              <a:ext uri="{FF2B5EF4-FFF2-40B4-BE49-F238E27FC236}">
                <a16:creationId xmlns:a16="http://schemas.microsoft.com/office/drawing/2014/main" id="{3CB9A67D-6AD8-5B4A-CD8A-43AE443DE110}"/>
              </a:ext>
            </a:extLst>
          </p:cNvPr>
          <p:cNvSpPr/>
          <p:nvPr/>
        </p:nvSpPr>
        <p:spPr>
          <a:xfrm>
            <a:off x="8126960" y="2553365"/>
            <a:ext cx="2230012" cy="265919"/>
          </a:xfrm>
          <a:prstGeom prst="roundRect">
            <a:avLst/>
          </a:prstGeom>
          <a:solidFill>
            <a:srgbClr val="FF7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Architecture</a:t>
            </a:r>
          </a:p>
        </p:txBody>
      </p:sp>
      <p:sp>
        <p:nvSpPr>
          <p:cNvPr id="22" name="Right Brace 21">
            <a:extLst>
              <a:ext uri="{FF2B5EF4-FFF2-40B4-BE49-F238E27FC236}">
                <a16:creationId xmlns:a16="http://schemas.microsoft.com/office/drawing/2014/main" id="{77F7854A-A64D-A0A0-0C10-71FCA98191CC}"/>
              </a:ext>
            </a:extLst>
          </p:cNvPr>
          <p:cNvSpPr/>
          <p:nvPr/>
        </p:nvSpPr>
        <p:spPr>
          <a:xfrm>
            <a:off x="4198659" y="1412984"/>
            <a:ext cx="884315" cy="1852435"/>
          </a:xfrm>
          <a:prstGeom prst="rightBrace">
            <a:avLst>
              <a:gd name="adj1" fmla="val 8333"/>
              <a:gd name="adj2" fmla="val 51120"/>
            </a:avLst>
          </a:prstGeom>
          <a:solidFill>
            <a:schemeClr val="bg1">
              <a:lumMod val="95000"/>
            </a:schemeClr>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21248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2999C92-E3D4-4588-88BC-7F2051557858}"/>
              </a:ext>
            </a:extLst>
          </p:cNvPr>
          <p:cNvPicPr>
            <a:picLocks noChangeAspect="1"/>
          </p:cNvPicPr>
          <p:nvPr/>
        </p:nvPicPr>
        <p:blipFill>
          <a:blip r:embed="rId2"/>
          <a:stretch>
            <a:fillRect/>
          </a:stretch>
        </p:blipFill>
        <p:spPr>
          <a:xfrm>
            <a:off x="4658287" y="733474"/>
            <a:ext cx="5232162" cy="4359289"/>
          </a:xfrm>
          <a:prstGeom prst="rect">
            <a:avLst/>
          </a:prstGeom>
        </p:spPr>
      </p:pic>
      <p:sp>
        <p:nvSpPr>
          <p:cNvPr id="74" name="TextBox 73">
            <a:extLst>
              <a:ext uri="{FF2B5EF4-FFF2-40B4-BE49-F238E27FC236}">
                <a16:creationId xmlns:a16="http://schemas.microsoft.com/office/drawing/2014/main" id="{420C3796-FE19-DF48-1FA6-BD3EB0AAD9E6}"/>
              </a:ext>
            </a:extLst>
          </p:cNvPr>
          <p:cNvSpPr txBox="1"/>
          <p:nvPr/>
        </p:nvSpPr>
        <p:spPr>
          <a:xfrm>
            <a:off x="-1" y="1125"/>
            <a:ext cx="12192001" cy="461665"/>
          </a:xfrm>
          <a:prstGeom prst="rect">
            <a:avLst/>
          </a:prstGeom>
          <a:solidFill>
            <a:srgbClr val="4F2270"/>
          </a:solidFill>
        </p:spPr>
        <p:txBody>
          <a:bodyPr wrap="square" rtlCol="0">
            <a:spAutoFit/>
          </a:bodyPr>
          <a:lstStyle/>
          <a:p>
            <a:r>
              <a:rPr lang="en-US" sz="2400" dirty="0">
                <a:solidFill>
                  <a:schemeClr val="accent4">
                    <a:lumMod val="60000"/>
                    <a:lumOff val="40000"/>
                  </a:schemeClr>
                </a:solidFill>
                <a:latin typeface="Arial" panose="020B0604020202020204" pitchFamily="34" charset="0"/>
                <a:cs typeface="Arial" panose="020B0604020202020204" pitchFamily="34" charset="0"/>
              </a:rPr>
              <a:t>LLM Model Card</a:t>
            </a:r>
          </a:p>
        </p:txBody>
      </p:sp>
      <p:pic>
        <p:nvPicPr>
          <p:cNvPr id="4" name="Picture 3">
            <a:extLst>
              <a:ext uri="{FF2B5EF4-FFF2-40B4-BE49-F238E27FC236}">
                <a16:creationId xmlns:a16="http://schemas.microsoft.com/office/drawing/2014/main" id="{0752693A-4F44-F8BB-3FC5-4EF92684AE51}"/>
              </a:ext>
            </a:extLst>
          </p:cNvPr>
          <p:cNvPicPr>
            <a:picLocks noChangeAspect="1"/>
          </p:cNvPicPr>
          <p:nvPr/>
        </p:nvPicPr>
        <p:blipFill>
          <a:blip r:embed="rId3"/>
          <a:stretch>
            <a:fillRect/>
          </a:stretch>
        </p:blipFill>
        <p:spPr>
          <a:xfrm>
            <a:off x="108034" y="733474"/>
            <a:ext cx="5450723" cy="4230412"/>
          </a:xfrm>
          <a:prstGeom prst="rect">
            <a:avLst/>
          </a:prstGeom>
        </p:spPr>
      </p:pic>
    </p:spTree>
    <p:extLst>
      <p:ext uri="{BB962C8B-B14F-4D97-AF65-F5344CB8AC3E}">
        <p14:creationId xmlns:p14="http://schemas.microsoft.com/office/powerpoint/2010/main" val="2256007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324DA06-9B5C-EA15-ABDE-4063599E9DE3}"/>
              </a:ext>
            </a:extLst>
          </p:cNvPr>
          <p:cNvPicPr>
            <a:picLocks noChangeAspect="1"/>
          </p:cNvPicPr>
          <p:nvPr/>
        </p:nvPicPr>
        <p:blipFill>
          <a:blip r:embed="rId2"/>
          <a:stretch>
            <a:fillRect/>
          </a:stretch>
        </p:blipFill>
        <p:spPr>
          <a:xfrm>
            <a:off x="5384146" y="862549"/>
            <a:ext cx="6363096" cy="4868779"/>
          </a:xfrm>
          <a:prstGeom prst="rect">
            <a:avLst/>
          </a:prstGeom>
        </p:spPr>
      </p:pic>
      <p:sp>
        <p:nvSpPr>
          <p:cNvPr id="74" name="TextBox 73">
            <a:extLst>
              <a:ext uri="{FF2B5EF4-FFF2-40B4-BE49-F238E27FC236}">
                <a16:creationId xmlns:a16="http://schemas.microsoft.com/office/drawing/2014/main" id="{420C3796-FE19-DF48-1FA6-BD3EB0AAD9E6}"/>
              </a:ext>
            </a:extLst>
          </p:cNvPr>
          <p:cNvSpPr txBox="1"/>
          <p:nvPr/>
        </p:nvSpPr>
        <p:spPr>
          <a:xfrm>
            <a:off x="-1" y="1125"/>
            <a:ext cx="12192001" cy="461665"/>
          </a:xfrm>
          <a:prstGeom prst="rect">
            <a:avLst/>
          </a:prstGeom>
          <a:solidFill>
            <a:srgbClr val="4F2270"/>
          </a:solidFill>
        </p:spPr>
        <p:txBody>
          <a:bodyPr wrap="square" rtlCol="0">
            <a:spAutoFit/>
          </a:bodyPr>
          <a:lstStyle/>
          <a:p>
            <a:r>
              <a:rPr lang="en-US" sz="2400" dirty="0">
                <a:solidFill>
                  <a:schemeClr val="accent4">
                    <a:lumMod val="60000"/>
                    <a:lumOff val="40000"/>
                  </a:schemeClr>
                </a:solidFill>
                <a:latin typeface="Arial" panose="020B0604020202020204" pitchFamily="34" charset="0"/>
                <a:cs typeface="Arial" panose="020B0604020202020204" pitchFamily="34" charset="0"/>
              </a:rPr>
              <a:t>LLM Model Card</a:t>
            </a:r>
          </a:p>
        </p:txBody>
      </p:sp>
      <p:pic>
        <p:nvPicPr>
          <p:cNvPr id="3" name="Picture 2">
            <a:extLst>
              <a:ext uri="{FF2B5EF4-FFF2-40B4-BE49-F238E27FC236}">
                <a16:creationId xmlns:a16="http://schemas.microsoft.com/office/drawing/2014/main" id="{E69A974E-F92F-1BB2-886A-639E127519C2}"/>
              </a:ext>
            </a:extLst>
          </p:cNvPr>
          <p:cNvPicPr>
            <a:picLocks noChangeAspect="1"/>
          </p:cNvPicPr>
          <p:nvPr/>
        </p:nvPicPr>
        <p:blipFill>
          <a:blip r:embed="rId3"/>
          <a:stretch>
            <a:fillRect/>
          </a:stretch>
        </p:blipFill>
        <p:spPr>
          <a:xfrm>
            <a:off x="0" y="958721"/>
            <a:ext cx="6558238" cy="5180822"/>
          </a:xfrm>
          <a:prstGeom prst="rect">
            <a:avLst/>
          </a:prstGeom>
        </p:spPr>
      </p:pic>
    </p:spTree>
    <p:extLst>
      <p:ext uri="{BB962C8B-B14F-4D97-AF65-F5344CB8AC3E}">
        <p14:creationId xmlns:p14="http://schemas.microsoft.com/office/powerpoint/2010/main" val="37300903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1" y="1125"/>
            <a:ext cx="12192001" cy="461665"/>
          </a:xfrm>
          <a:prstGeom prst="rect">
            <a:avLst/>
          </a:prstGeom>
          <a:solidFill>
            <a:srgbClr val="4F2270"/>
          </a:solidFill>
        </p:spPr>
        <p:txBody>
          <a:bodyPr wrap="square" rtlCol="0">
            <a:spAutoFit/>
          </a:bodyPr>
          <a:lstStyle/>
          <a:p>
            <a:r>
              <a:rPr lang="en-US" sz="2400" dirty="0">
                <a:solidFill>
                  <a:schemeClr val="accent4">
                    <a:lumMod val="60000"/>
                    <a:lumOff val="40000"/>
                  </a:schemeClr>
                </a:solidFill>
                <a:latin typeface="Arial" panose="020B0604020202020204" pitchFamily="34" charset="0"/>
                <a:cs typeface="Arial" panose="020B0604020202020204" pitchFamily="34" charset="0"/>
              </a:rPr>
              <a:t>Gen AI Lifecycle</a:t>
            </a:r>
          </a:p>
        </p:txBody>
      </p:sp>
      <p:pic>
        <p:nvPicPr>
          <p:cNvPr id="3" name="Picture 2">
            <a:extLst>
              <a:ext uri="{FF2B5EF4-FFF2-40B4-BE49-F238E27FC236}">
                <a16:creationId xmlns:a16="http://schemas.microsoft.com/office/drawing/2014/main" id="{308CD80A-4779-36BE-2B37-FCAC061D0A49}"/>
              </a:ext>
            </a:extLst>
          </p:cNvPr>
          <p:cNvPicPr>
            <a:picLocks noChangeAspect="1"/>
          </p:cNvPicPr>
          <p:nvPr/>
        </p:nvPicPr>
        <p:blipFill>
          <a:blip r:embed="rId2"/>
          <a:stretch>
            <a:fillRect/>
          </a:stretch>
        </p:blipFill>
        <p:spPr>
          <a:xfrm>
            <a:off x="368066" y="769933"/>
            <a:ext cx="8915894" cy="5005281"/>
          </a:xfrm>
          <a:prstGeom prst="rect">
            <a:avLst/>
          </a:prstGeom>
        </p:spPr>
      </p:pic>
    </p:spTree>
    <p:extLst>
      <p:ext uri="{BB962C8B-B14F-4D97-AF65-F5344CB8AC3E}">
        <p14:creationId xmlns:p14="http://schemas.microsoft.com/office/powerpoint/2010/main" val="296784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Model Size </a:t>
            </a:r>
            <a:r>
              <a:rPr lang="en-US" sz="2400" dirty="0">
                <a:solidFill>
                  <a:schemeClr val="accent4">
                    <a:lumMod val="60000"/>
                    <a:lumOff val="40000"/>
                  </a:schemeClr>
                </a:solidFill>
                <a:latin typeface="Arial" panose="020B0604020202020204" pitchFamily="34" charset="0"/>
                <a:cs typeface="Arial" panose="020B0604020202020204" pitchFamily="34" charset="0"/>
              </a:rPr>
              <a:t>effects performance, cost and capabilities of a LLM model</a:t>
            </a:r>
          </a:p>
        </p:txBody>
      </p:sp>
      <p:sp>
        <p:nvSpPr>
          <p:cNvPr id="2" name="TextBox 1">
            <a:extLst>
              <a:ext uri="{FF2B5EF4-FFF2-40B4-BE49-F238E27FC236}">
                <a16:creationId xmlns:a16="http://schemas.microsoft.com/office/drawing/2014/main" id="{7088E4A3-7603-AA38-1DCA-718B4EDF804F}"/>
              </a:ext>
            </a:extLst>
          </p:cNvPr>
          <p:cNvSpPr txBox="1"/>
          <p:nvPr/>
        </p:nvSpPr>
        <p:spPr>
          <a:xfrm>
            <a:off x="9912" y="682831"/>
            <a:ext cx="12172176" cy="1323439"/>
          </a:xfrm>
          <a:prstGeom prst="rect">
            <a:avLst/>
          </a:prstGeom>
          <a:solidFill>
            <a:srgbClr val="FFC000"/>
          </a:solidFill>
        </p:spPr>
        <p:txBody>
          <a:bodyPr wrap="square">
            <a:spAutoFit/>
          </a:bodyPr>
          <a:lstStyle/>
          <a:p>
            <a:r>
              <a:rPr lang="en-US" sz="2000" b="1" dirty="0"/>
              <a:t>Performance</a:t>
            </a:r>
            <a:r>
              <a:rPr lang="en-US" sz="2000" dirty="0"/>
              <a:t>: Larger models generally perform better on complex tasks that require advanced reasoning</a:t>
            </a:r>
          </a:p>
          <a:p>
            <a:r>
              <a:rPr lang="en-US" sz="2000" b="1" dirty="0"/>
              <a:t>Latency</a:t>
            </a:r>
            <a:r>
              <a:rPr lang="en-US" sz="2000" dirty="0"/>
              <a:t>: Larger models have longer inference times because processing inputs requires more computation</a:t>
            </a:r>
          </a:p>
          <a:p>
            <a:r>
              <a:rPr lang="en-US" sz="2000" b="1" dirty="0"/>
              <a:t>Resource Requirements</a:t>
            </a:r>
            <a:r>
              <a:rPr lang="en-US" sz="2000" dirty="0"/>
              <a:t>: Bigger models may necessitate the use of specialized hardware, like GPUs</a:t>
            </a:r>
          </a:p>
          <a:p>
            <a:r>
              <a:rPr lang="en-US" sz="2000" b="1" dirty="0"/>
              <a:t>Cost</a:t>
            </a:r>
            <a:r>
              <a:rPr lang="en-US" sz="2000" dirty="0"/>
              <a:t>: The cost of training, deploying and inferencing is high for large size models.</a:t>
            </a:r>
          </a:p>
        </p:txBody>
      </p:sp>
      <p:pic>
        <p:nvPicPr>
          <p:cNvPr id="7" name="Picture 6">
            <a:extLst>
              <a:ext uri="{FF2B5EF4-FFF2-40B4-BE49-F238E27FC236}">
                <a16:creationId xmlns:a16="http://schemas.microsoft.com/office/drawing/2014/main" id="{D3085B7D-B9A4-19F6-F4DD-4EA6FEB1C386}"/>
              </a:ext>
            </a:extLst>
          </p:cNvPr>
          <p:cNvPicPr>
            <a:picLocks noChangeAspect="1"/>
          </p:cNvPicPr>
          <p:nvPr/>
        </p:nvPicPr>
        <p:blipFill>
          <a:blip r:embed="rId2"/>
          <a:stretch>
            <a:fillRect/>
          </a:stretch>
        </p:blipFill>
        <p:spPr>
          <a:xfrm>
            <a:off x="2992959" y="2771113"/>
            <a:ext cx="7574031" cy="3180843"/>
          </a:xfrm>
          <a:prstGeom prst="rect">
            <a:avLst/>
          </a:prstGeom>
        </p:spPr>
      </p:pic>
      <p:sp>
        <p:nvSpPr>
          <p:cNvPr id="3" name="TextBox 2">
            <a:extLst>
              <a:ext uri="{FF2B5EF4-FFF2-40B4-BE49-F238E27FC236}">
                <a16:creationId xmlns:a16="http://schemas.microsoft.com/office/drawing/2014/main" id="{8776D649-B0F8-A643-CCAE-E0CDE17074DE}"/>
              </a:ext>
            </a:extLst>
          </p:cNvPr>
          <p:cNvSpPr txBox="1"/>
          <p:nvPr/>
        </p:nvSpPr>
        <p:spPr>
          <a:xfrm>
            <a:off x="3079101" y="6158204"/>
            <a:ext cx="2716449" cy="276999"/>
          </a:xfrm>
          <a:prstGeom prst="rect">
            <a:avLst/>
          </a:prstGeom>
          <a:noFill/>
        </p:spPr>
        <p:txBody>
          <a:bodyPr wrap="none" rtlCol="0">
            <a:spAutoFit/>
          </a:bodyPr>
          <a:lstStyle/>
          <a:p>
            <a:r>
              <a:rPr lang="en-US" sz="1200" dirty="0"/>
              <a:t>Source: https://llama.meta.com/llama2/</a:t>
            </a:r>
          </a:p>
        </p:txBody>
      </p:sp>
    </p:spTree>
    <p:extLst>
      <p:ext uri="{BB962C8B-B14F-4D97-AF65-F5344CB8AC3E}">
        <p14:creationId xmlns:p14="http://schemas.microsoft.com/office/powerpoint/2010/main" val="3064874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pPr algn="ctr"/>
            <a:r>
              <a:rPr lang="en-US" sz="4000" dirty="0">
                <a:solidFill>
                  <a:schemeClr val="accent4">
                    <a:lumMod val="60000"/>
                    <a:lumOff val="40000"/>
                  </a:schemeClr>
                </a:solidFill>
                <a:latin typeface="Arial" panose="020B0604020202020204" pitchFamily="34" charset="0"/>
                <a:cs typeface="Arial" panose="020B0604020202020204" pitchFamily="34" charset="0"/>
              </a:rPr>
              <a:t>Generative AI introduces new risks	</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ACEC9E1-0D26-E639-4B27-95272A78ADF0}"/>
              </a:ext>
            </a:extLst>
          </p:cNvPr>
          <p:cNvSpPr txBox="1"/>
          <p:nvPr/>
        </p:nvSpPr>
        <p:spPr>
          <a:xfrm>
            <a:off x="793096" y="2108688"/>
            <a:ext cx="1623532" cy="646331"/>
          </a:xfrm>
          <a:prstGeom prst="rect">
            <a:avLst/>
          </a:prstGeom>
          <a:solidFill>
            <a:schemeClr val="accent4">
              <a:lumMod val="20000"/>
              <a:lumOff val="80000"/>
            </a:schemeClr>
          </a:solidFill>
        </p:spPr>
        <p:txBody>
          <a:bodyPr wrap="square">
            <a:spAutoFit/>
          </a:bodyPr>
          <a:lstStyle/>
          <a:p>
            <a:endParaRPr lang="en-US" b="1" dirty="0"/>
          </a:p>
          <a:p>
            <a:pPr algn="ctr"/>
            <a:r>
              <a:rPr lang="en-US" b="1" dirty="0">
                <a:solidFill>
                  <a:srgbClr val="660033"/>
                </a:solidFill>
              </a:rPr>
              <a:t>Hallucination</a:t>
            </a:r>
          </a:p>
        </p:txBody>
      </p:sp>
      <p:sp>
        <p:nvSpPr>
          <p:cNvPr id="3" name="TextBox 2">
            <a:extLst>
              <a:ext uri="{FF2B5EF4-FFF2-40B4-BE49-F238E27FC236}">
                <a16:creationId xmlns:a16="http://schemas.microsoft.com/office/drawing/2014/main" id="{1219801B-F6E8-B2D3-674C-6029BBC7A2CB}"/>
              </a:ext>
            </a:extLst>
          </p:cNvPr>
          <p:cNvSpPr txBox="1"/>
          <p:nvPr/>
        </p:nvSpPr>
        <p:spPr>
          <a:xfrm>
            <a:off x="2892483" y="2130458"/>
            <a:ext cx="1863019" cy="646331"/>
          </a:xfrm>
          <a:prstGeom prst="rect">
            <a:avLst/>
          </a:prstGeom>
          <a:solidFill>
            <a:schemeClr val="accent4">
              <a:lumMod val="20000"/>
              <a:lumOff val="80000"/>
            </a:schemeClr>
          </a:solidFill>
        </p:spPr>
        <p:txBody>
          <a:bodyPr wrap="square">
            <a:spAutoFit/>
          </a:bodyPr>
          <a:lstStyle/>
          <a:p>
            <a:endParaRPr lang="en-US" b="1" dirty="0">
              <a:solidFill>
                <a:srgbClr val="660033"/>
              </a:solidFill>
            </a:endParaRPr>
          </a:p>
          <a:p>
            <a:r>
              <a:rPr lang="en-US" b="1" dirty="0">
                <a:solidFill>
                  <a:srgbClr val="660033"/>
                </a:solidFill>
              </a:rPr>
              <a:t>Offensive content</a:t>
            </a:r>
          </a:p>
        </p:txBody>
      </p:sp>
      <p:sp>
        <p:nvSpPr>
          <p:cNvPr id="5" name="TextBox 4">
            <a:extLst>
              <a:ext uri="{FF2B5EF4-FFF2-40B4-BE49-F238E27FC236}">
                <a16:creationId xmlns:a16="http://schemas.microsoft.com/office/drawing/2014/main" id="{2C8320C8-F600-6941-DF7E-C3372AC944E1}"/>
              </a:ext>
            </a:extLst>
          </p:cNvPr>
          <p:cNvSpPr txBox="1"/>
          <p:nvPr/>
        </p:nvSpPr>
        <p:spPr>
          <a:xfrm>
            <a:off x="5256237" y="2130459"/>
            <a:ext cx="1623532" cy="646331"/>
          </a:xfrm>
          <a:prstGeom prst="rect">
            <a:avLst/>
          </a:prstGeom>
          <a:solidFill>
            <a:schemeClr val="accent4">
              <a:lumMod val="20000"/>
              <a:lumOff val="80000"/>
            </a:schemeClr>
          </a:solidFill>
        </p:spPr>
        <p:txBody>
          <a:bodyPr wrap="square">
            <a:spAutoFit/>
          </a:bodyPr>
          <a:lstStyle/>
          <a:p>
            <a:endParaRPr lang="en-US" b="1" dirty="0">
              <a:solidFill>
                <a:srgbClr val="660033"/>
              </a:solidFill>
            </a:endParaRPr>
          </a:p>
          <a:p>
            <a:r>
              <a:rPr lang="en-US" b="1" dirty="0">
                <a:solidFill>
                  <a:srgbClr val="660033"/>
                </a:solidFill>
              </a:rPr>
              <a:t>Bias &amp; fairness</a:t>
            </a:r>
          </a:p>
        </p:txBody>
      </p:sp>
      <p:sp>
        <p:nvSpPr>
          <p:cNvPr id="6" name="TextBox 5">
            <a:extLst>
              <a:ext uri="{FF2B5EF4-FFF2-40B4-BE49-F238E27FC236}">
                <a16:creationId xmlns:a16="http://schemas.microsoft.com/office/drawing/2014/main" id="{C2663D88-C802-54A0-9969-B967A6D6D519}"/>
              </a:ext>
            </a:extLst>
          </p:cNvPr>
          <p:cNvSpPr txBox="1"/>
          <p:nvPr/>
        </p:nvSpPr>
        <p:spPr>
          <a:xfrm>
            <a:off x="7436499" y="2132948"/>
            <a:ext cx="2118048" cy="646331"/>
          </a:xfrm>
          <a:prstGeom prst="rect">
            <a:avLst/>
          </a:prstGeom>
          <a:solidFill>
            <a:schemeClr val="accent4">
              <a:lumMod val="20000"/>
              <a:lumOff val="80000"/>
            </a:schemeClr>
          </a:solidFill>
        </p:spPr>
        <p:txBody>
          <a:bodyPr wrap="square">
            <a:spAutoFit/>
          </a:bodyPr>
          <a:lstStyle/>
          <a:p>
            <a:endParaRPr lang="en-US" b="1" dirty="0">
              <a:solidFill>
                <a:srgbClr val="660033"/>
              </a:solidFill>
            </a:endParaRPr>
          </a:p>
          <a:p>
            <a:r>
              <a:rPr lang="en-US" b="1" dirty="0">
                <a:solidFill>
                  <a:srgbClr val="660033"/>
                </a:solidFill>
              </a:rPr>
              <a:t>Security &amp;  Jailbreak</a:t>
            </a:r>
          </a:p>
        </p:txBody>
      </p:sp>
      <p:pic>
        <p:nvPicPr>
          <p:cNvPr id="9" name="Picture 8">
            <a:extLst>
              <a:ext uri="{FF2B5EF4-FFF2-40B4-BE49-F238E27FC236}">
                <a16:creationId xmlns:a16="http://schemas.microsoft.com/office/drawing/2014/main" id="{99338D7B-4DB8-9F3E-0607-82E7C828EB05}"/>
              </a:ext>
            </a:extLst>
          </p:cNvPr>
          <p:cNvPicPr>
            <a:picLocks noChangeAspect="1"/>
          </p:cNvPicPr>
          <p:nvPr/>
        </p:nvPicPr>
        <p:blipFill>
          <a:blip r:embed="rId2"/>
          <a:stretch>
            <a:fillRect/>
          </a:stretch>
        </p:blipFill>
        <p:spPr>
          <a:xfrm>
            <a:off x="1127561" y="4380722"/>
            <a:ext cx="4763165" cy="1748082"/>
          </a:xfrm>
          <a:prstGeom prst="rect">
            <a:avLst/>
          </a:prstGeom>
        </p:spPr>
      </p:pic>
      <p:cxnSp>
        <p:nvCxnSpPr>
          <p:cNvPr id="11" name="Straight Arrow Connector 10">
            <a:extLst>
              <a:ext uri="{FF2B5EF4-FFF2-40B4-BE49-F238E27FC236}">
                <a16:creationId xmlns:a16="http://schemas.microsoft.com/office/drawing/2014/main" id="{54BAC1C0-639C-7844-8894-957977B678D0}"/>
              </a:ext>
            </a:extLst>
          </p:cNvPr>
          <p:cNvCxnSpPr/>
          <p:nvPr/>
        </p:nvCxnSpPr>
        <p:spPr>
          <a:xfrm>
            <a:off x="1231641" y="2397967"/>
            <a:ext cx="195943" cy="26498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BE877D4-52C1-A994-C5F5-15AE49A0ECF8}"/>
              </a:ext>
            </a:extLst>
          </p:cNvPr>
          <p:cNvCxnSpPr/>
          <p:nvPr/>
        </p:nvCxnSpPr>
        <p:spPr>
          <a:xfrm>
            <a:off x="3659155" y="2604869"/>
            <a:ext cx="195943" cy="26498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E58B2FC-2808-FCFC-C7E3-F719CEA3FD68}"/>
              </a:ext>
            </a:extLst>
          </p:cNvPr>
          <p:cNvCxnSpPr>
            <a:cxnSpLocks/>
          </p:cNvCxnSpPr>
          <p:nvPr/>
        </p:nvCxnSpPr>
        <p:spPr>
          <a:xfrm flipH="1">
            <a:off x="4648199" y="2604869"/>
            <a:ext cx="1223861" cy="26498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174530F-6A34-FF24-F343-E6893BC7C668}"/>
              </a:ext>
            </a:extLst>
          </p:cNvPr>
          <p:cNvCxnSpPr>
            <a:cxnSpLocks/>
          </p:cNvCxnSpPr>
          <p:nvPr/>
        </p:nvCxnSpPr>
        <p:spPr>
          <a:xfrm flipH="1">
            <a:off x="2796857" y="2604869"/>
            <a:ext cx="4956881" cy="2722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20EBA7F-9F77-83EE-F34D-F428AD30167F}"/>
              </a:ext>
            </a:extLst>
          </p:cNvPr>
          <p:cNvPicPr>
            <a:picLocks noChangeAspect="1"/>
          </p:cNvPicPr>
          <p:nvPr/>
        </p:nvPicPr>
        <p:blipFill>
          <a:blip r:embed="rId3"/>
          <a:stretch>
            <a:fillRect/>
          </a:stretch>
        </p:blipFill>
        <p:spPr>
          <a:xfrm>
            <a:off x="6665161" y="3306323"/>
            <a:ext cx="4763165" cy="2247259"/>
          </a:xfrm>
          <a:prstGeom prst="rect">
            <a:avLst/>
          </a:prstGeom>
        </p:spPr>
      </p:pic>
    </p:spTree>
    <p:extLst>
      <p:ext uri="{BB962C8B-B14F-4D97-AF65-F5344CB8AC3E}">
        <p14:creationId xmlns:p14="http://schemas.microsoft.com/office/powerpoint/2010/main" val="10572087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Cost </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088E4A3-7603-AA38-1DCA-718B4EDF804F}"/>
              </a:ext>
            </a:extLst>
          </p:cNvPr>
          <p:cNvSpPr txBox="1"/>
          <p:nvPr/>
        </p:nvSpPr>
        <p:spPr>
          <a:xfrm>
            <a:off x="0" y="716291"/>
            <a:ext cx="12182088" cy="646331"/>
          </a:xfrm>
          <a:prstGeom prst="rect">
            <a:avLst/>
          </a:prstGeom>
          <a:solidFill>
            <a:srgbClr val="FFC000"/>
          </a:solidFill>
        </p:spPr>
        <p:txBody>
          <a:bodyPr wrap="square">
            <a:spAutoFit/>
          </a:bodyPr>
          <a:lstStyle/>
          <a:p>
            <a:r>
              <a:rPr lang="en-US" dirty="0"/>
              <a:t>Cost is an important factor when deciding which LLM model to choose. You would need to balance cost &amp; performance for your business use case. Broadly speaking here are a few factors to consider</a:t>
            </a:r>
          </a:p>
        </p:txBody>
      </p:sp>
      <p:sp>
        <p:nvSpPr>
          <p:cNvPr id="4" name="Rectangle 3">
            <a:extLst>
              <a:ext uri="{FF2B5EF4-FFF2-40B4-BE49-F238E27FC236}">
                <a16:creationId xmlns:a16="http://schemas.microsoft.com/office/drawing/2014/main" id="{FAD2926A-9600-FE26-00A0-0AF91231C9F6}"/>
              </a:ext>
            </a:extLst>
          </p:cNvPr>
          <p:cNvSpPr/>
          <p:nvPr/>
        </p:nvSpPr>
        <p:spPr>
          <a:xfrm>
            <a:off x="0" y="2307058"/>
            <a:ext cx="5532952" cy="1323514"/>
          </a:xfrm>
          <a:prstGeom prst="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Specific use case &amp; scale  </a:t>
            </a:r>
          </a:p>
          <a:p>
            <a:pPr algn="ctr"/>
            <a:r>
              <a:rPr lang="en-US" sz="1400" dirty="0"/>
              <a:t>Smaller, more specialized models may be sufficient for specific tasks and can be more cost-effective than larger, more general-purpose models</a:t>
            </a:r>
            <a:endParaRPr lang="en-US" sz="1400" u="sng" dirty="0"/>
          </a:p>
          <a:p>
            <a:pPr algn="ctr"/>
            <a:endParaRPr lang="en-US" sz="1400" dirty="0"/>
          </a:p>
        </p:txBody>
      </p:sp>
      <p:sp>
        <p:nvSpPr>
          <p:cNvPr id="7" name="Rectangle 6">
            <a:extLst>
              <a:ext uri="{FF2B5EF4-FFF2-40B4-BE49-F238E27FC236}">
                <a16:creationId xmlns:a16="http://schemas.microsoft.com/office/drawing/2014/main" id="{EA2CAB43-CBDE-FF35-27D0-A4293FFC03D3}"/>
              </a:ext>
            </a:extLst>
          </p:cNvPr>
          <p:cNvSpPr/>
          <p:nvPr/>
        </p:nvSpPr>
        <p:spPr>
          <a:xfrm>
            <a:off x="6302629" y="2307058"/>
            <a:ext cx="5896856" cy="1323514"/>
          </a:xfrm>
          <a:prstGeom prst="rect">
            <a:avLst/>
          </a:prstGeom>
          <a:solidFill>
            <a:srgbClr val="9A009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Pretrained vs custom model</a:t>
            </a:r>
          </a:p>
          <a:p>
            <a:pPr algn="ctr"/>
            <a:r>
              <a:rPr lang="en-US" sz="1400" dirty="0"/>
              <a:t>Using pre-trained models can significantly reduce costs compared to training a model from scratch. Many providers offer models that are pre-trained on diverse data, which can be fine-tuned for specific tasks at a lower cost.</a:t>
            </a:r>
          </a:p>
        </p:txBody>
      </p:sp>
      <p:sp>
        <p:nvSpPr>
          <p:cNvPr id="8" name="Rectangle 7">
            <a:extLst>
              <a:ext uri="{FF2B5EF4-FFF2-40B4-BE49-F238E27FC236}">
                <a16:creationId xmlns:a16="http://schemas.microsoft.com/office/drawing/2014/main" id="{A3FFB089-0477-BF52-60AC-A191CF191242}"/>
              </a:ext>
            </a:extLst>
          </p:cNvPr>
          <p:cNvSpPr/>
          <p:nvPr/>
        </p:nvSpPr>
        <p:spPr>
          <a:xfrm>
            <a:off x="10122" y="3889185"/>
            <a:ext cx="5532952" cy="1323514"/>
          </a:xfrm>
          <a:prstGeom prst="rect">
            <a:avLst/>
          </a:prstGeom>
          <a:solidFill>
            <a:srgbClr val="9A009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Usage Estimates</a:t>
            </a:r>
          </a:p>
          <a:p>
            <a:pPr algn="ctr"/>
            <a:r>
              <a:rPr lang="en-US" sz="1400" dirty="0"/>
              <a:t>Estimate how much you will use the model. Most providers charge by the number of tokens exchanged (input &amp; output). Consider on-premise options and open-source models if usage is very high.</a:t>
            </a:r>
          </a:p>
        </p:txBody>
      </p:sp>
      <p:sp>
        <p:nvSpPr>
          <p:cNvPr id="9" name="Rectangle 8">
            <a:extLst>
              <a:ext uri="{FF2B5EF4-FFF2-40B4-BE49-F238E27FC236}">
                <a16:creationId xmlns:a16="http://schemas.microsoft.com/office/drawing/2014/main" id="{6FA68216-EA01-EB4A-474B-A43E09D8A2E1}"/>
              </a:ext>
            </a:extLst>
          </p:cNvPr>
          <p:cNvSpPr/>
          <p:nvPr/>
        </p:nvSpPr>
        <p:spPr>
          <a:xfrm>
            <a:off x="6322898" y="3913251"/>
            <a:ext cx="5856317" cy="1323514"/>
          </a:xfrm>
          <a:prstGeom prst="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On-premise vs API</a:t>
            </a:r>
          </a:p>
          <a:p>
            <a:pPr algn="ctr"/>
            <a:r>
              <a:rPr lang="en-US" sz="1400" dirty="0"/>
              <a:t>Evaluate and consider on-premise options using open-source models for high usage smaller use cases. That will save you on API usage-based costs</a:t>
            </a:r>
          </a:p>
          <a:p>
            <a:pPr algn="ctr"/>
            <a:endParaRPr lang="en-US" sz="1400" dirty="0"/>
          </a:p>
        </p:txBody>
      </p:sp>
    </p:spTree>
    <p:extLst>
      <p:ext uri="{BB962C8B-B14F-4D97-AF65-F5344CB8AC3E}">
        <p14:creationId xmlns:p14="http://schemas.microsoft.com/office/powerpoint/2010/main" val="8846253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Cost: usage estimates (GPT) </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8700BFE-9E65-34BD-9D1A-269AAD1B1373}"/>
              </a:ext>
            </a:extLst>
          </p:cNvPr>
          <p:cNvPicPr>
            <a:picLocks noChangeAspect="1"/>
          </p:cNvPicPr>
          <p:nvPr/>
        </p:nvPicPr>
        <p:blipFill>
          <a:blip r:embed="rId2"/>
          <a:stretch>
            <a:fillRect/>
          </a:stretch>
        </p:blipFill>
        <p:spPr>
          <a:xfrm>
            <a:off x="186612" y="1268860"/>
            <a:ext cx="10955279" cy="2867425"/>
          </a:xfrm>
          <a:prstGeom prst="rect">
            <a:avLst/>
          </a:prstGeom>
        </p:spPr>
      </p:pic>
      <p:pic>
        <p:nvPicPr>
          <p:cNvPr id="10" name="Picture 9">
            <a:extLst>
              <a:ext uri="{FF2B5EF4-FFF2-40B4-BE49-F238E27FC236}">
                <a16:creationId xmlns:a16="http://schemas.microsoft.com/office/drawing/2014/main" id="{38ABE14D-3AA9-0221-18E6-0ADFA83116DD}"/>
              </a:ext>
            </a:extLst>
          </p:cNvPr>
          <p:cNvPicPr>
            <a:picLocks noChangeAspect="1"/>
          </p:cNvPicPr>
          <p:nvPr/>
        </p:nvPicPr>
        <p:blipFill>
          <a:blip r:embed="rId3"/>
          <a:stretch>
            <a:fillRect/>
          </a:stretch>
        </p:blipFill>
        <p:spPr>
          <a:xfrm>
            <a:off x="186612" y="4241060"/>
            <a:ext cx="2972215" cy="523948"/>
          </a:xfrm>
          <a:prstGeom prst="rect">
            <a:avLst/>
          </a:prstGeom>
        </p:spPr>
      </p:pic>
      <p:sp>
        <p:nvSpPr>
          <p:cNvPr id="11" name="Rectangle: Rounded Corners 10">
            <a:extLst>
              <a:ext uri="{FF2B5EF4-FFF2-40B4-BE49-F238E27FC236}">
                <a16:creationId xmlns:a16="http://schemas.microsoft.com/office/drawing/2014/main" id="{BD79605A-51E5-456C-EB7F-D888C1BE1EE7}"/>
              </a:ext>
            </a:extLst>
          </p:cNvPr>
          <p:cNvSpPr/>
          <p:nvPr/>
        </p:nvSpPr>
        <p:spPr>
          <a:xfrm>
            <a:off x="289250" y="4136285"/>
            <a:ext cx="2869578" cy="892915"/>
          </a:xfrm>
          <a:prstGeom prst="roundRect">
            <a:avLst/>
          </a:prstGeom>
          <a:noFill/>
          <a:ln w="19050">
            <a:solidFill>
              <a:srgbClr val="9900CC"/>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i="1" dirty="0">
              <a:solidFill>
                <a:srgbClr val="4F2270"/>
              </a:solidFill>
              <a:latin typeface="Arial" panose="020B0604020202020204" pitchFamily="34" charset="0"/>
              <a:cs typeface="Arial" panose="020B0604020202020204" pitchFamily="34" charset="0"/>
            </a:endParaRPr>
          </a:p>
        </p:txBody>
      </p:sp>
      <p:pic>
        <p:nvPicPr>
          <p:cNvPr id="18" name="Graphic 17" descr="Dollar with solid fill">
            <a:extLst>
              <a:ext uri="{FF2B5EF4-FFF2-40B4-BE49-F238E27FC236}">
                <a16:creationId xmlns:a16="http://schemas.microsoft.com/office/drawing/2014/main" id="{22B30796-6D20-7AB9-770D-6FE5319C2C9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41721" y="4212484"/>
            <a:ext cx="687356" cy="687356"/>
          </a:xfrm>
          <a:prstGeom prst="rect">
            <a:avLst/>
          </a:prstGeom>
        </p:spPr>
      </p:pic>
    </p:spTree>
    <p:extLst>
      <p:ext uri="{BB962C8B-B14F-4D97-AF65-F5344CB8AC3E}">
        <p14:creationId xmlns:p14="http://schemas.microsoft.com/office/powerpoint/2010/main" val="26771352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Advanced Reasoning &amp; Performance</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088E4A3-7603-AA38-1DCA-718B4EDF804F}"/>
              </a:ext>
            </a:extLst>
          </p:cNvPr>
          <p:cNvSpPr txBox="1"/>
          <p:nvPr/>
        </p:nvSpPr>
        <p:spPr>
          <a:xfrm>
            <a:off x="4080" y="716291"/>
            <a:ext cx="12178007" cy="1015663"/>
          </a:xfrm>
          <a:prstGeom prst="rect">
            <a:avLst/>
          </a:prstGeom>
          <a:solidFill>
            <a:srgbClr val="FFC000"/>
          </a:solidFill>
        </p:spPr>
        <p:txBody>
          <a:bodyPr wrap="square">
            <a:spAutoFit/>
          </a:bodyPr>
          <a:lstStyle/>
          <a:p>
            <a:r>
              <a:rPr lang="en-US" sz="2000" dirty="0"/>
              <a:t>Custom AI applications which need to perform complex cognitive tasks over long context, that go beyond simple tasks(</a:t>
            </a:r>
            <a:r>
              <a:rPr lang="en-US" sz="2000" i="1" dirty="0"/>
              <a:t>sentiment analysis, NER, support chatbots, etc</a:t>
            </a:r>
            <a:r>
              <a:rPr lang="en-US" sz="2000" dirty="0"/>
              <a:t>.) need models which excel at various metrics including advanced reasoning. Evaluate and compare how models perform on various metrics.</a:t>
            </a:r>
          </a:p>
        </p:txBody>
      </p:sp>
      <p:sp>
        <p:nvSpPr>
          <p:cNvPr id="3" name="TextBox 2">
            <a:extLst>
              <a:ext uri="{FF2B5EF4-FFF2-40B4-BE49-F238E27FC236}">
                <a16:creationId xmlns:a16="http://schemas.microsoft.com/office/drawing/2014/main" id="{49F2C7A5-CFB2-6F80-4093-56350E7D9E53}"/>
              </a:ext>
            </a:extLst>
          </p:cNvPr>
          <p:cNvSpPr txBox="1"/>
          <p:nvPr/>
        </p:nvSpPr>
        <p:spPr>
          <a:xfrm>
            <a:off x="-1" y="2358037"/>
            <a:ext cx="6382139" cy="1200329"/>
          </a:xfrm>
          <a:prstGeom prst="rect">
            <a:avLst/>
          </a:prstGeom>
          <a:solidFill>
            <a:srgbClr val="660066"/>
          </a:solidFill>
        </p:spPr>
        <p:txBody>
          <a:bodyPr wrap="square" rtlCol="0">
            <a:spAutoFit/>
          </a:bodyPr>
          <a:lstStyle/>
          <a:p>
            <a:pPr algn="ctr"/>
            <a:r>
              <a:rPr lang="en-US" dirty="0">
                <a:solidFill>
                  <a:schemeClr val="bg1"/>
                </a:solidFill>
              </a:rPr>
              <a:t>Depending on your use case, make sure the model excels in language nuances, contextual understanding,  can handle multi-step tasks, has low hallucination &amp; false refusal rates and is safe.</a:t>
            </a:r>
          </a:p>
          <a:p>
            <a:endParaRPr lang="en-US" dirty="0"/>
          </a:p>
        </p:txBody>
      </p:sp>
      <p:sp>
        <p:nvSpPr>
          <p:cNvPr id="5" name="Rectangle: Rounded Corners 4">
            <a:extLst>
              <a:ext uri="{FF2B5EF4-FFF2-40B4-BE49-F238E27FC236}">
                <a16:creationId xmlns:a16="http://schemas.microsoft.com/office/drawing/2014/main" id="{81B45734-3EE8-3838-6B90-A45FFF30DFF5}"/>
              </a:ext>
            </a:extLst>
          </p:cNvPr>
          <p:cNvSpPr/>
          <p:nvPr/>
        </p:nvSpPr>
        <p:spPr>
          <a:xfrm>
            <a:off x="4282750" y="4699705"/>
            <a:ext cx="5169159" cy="1038225"/>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4F2270"/>
                </a:solidFill>
                <a:latin typeface="Arial" panose="020B0604020202020204" pitchFamily="34" charset="0"/>
                <a:cs typeface="Arial" panose="020B0604020202020204" pitchFamily="34" charset="0"/>
              </a:rPr>
              <a:t>Compare model benchmarks such as MMLU, BBH, HelloSwag, Math,  GSM8K, etc. </a:t>
            </a:r>
          </a:p>
        </p:txBody>
      </p:sp>
      <p:cxnSp>
        <p:nvCxnSpPr>
          <p:cNvPr id="6" name="Connector: Curved 5">
            <a:extLst>
              <a:ext uri="{FF2B5EF4-FFF2-40B4-BE49-F238E27FC236}">
                <a16:creationId xmlns:a16="http://schemas.microsoft.com/office/drawing/2014/main" id="{32154F51-F2E8-9425-6505-E5A26E8D9842}"/>
              </a:ext>
            </a:extLst>
          </p:cNvPr>
          <p:cNvCxnSpPr>
            <a:cxnSpLocks/>
            <a:stCxn id="3" idx="3"/>
          </p:cNvCxnSpPr>
          <p:nvPr/>
        </p:nvCxnSpPr>
        <p:spPr>
          <a:xfrm>
            <a:off x="6382138" y="2958202"/>
            <a:ext cx="942393" cy="1651120"/>
          </a:xfrm>
          <a:prstGeom prst="curvedConnector2">
            <a:avLst/>
          </a:prstGeom>
          <a:ln w="28575">
            <a:solidFill>
              <a:srgbClr val="4F2270"/>
            </a:solidFill>
            <a:prstDash val="dash"/>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7786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CC836D45-F28D-C849-9105-C2F89BC1C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5754" y="788729"/>
            <a:ext cx="8586246" cy="5280541"/>
          </a:xfrm>
          <a:prstGeom prst="rect">
            <a:avLst/>
          </a:prstGeom>
        </p:spPr>
      </p:pic>
      <p:sp>
        <p:nvSpPr>
          <p:cNvPr id="6" name="TextBox 5">
            <a:extLst>
              <a:ext uri="{FF2B5EF4-FFF2-40B4-BE49-F238E27FC236}">
                <a16:creationId xmlns:a16="http://schemas.microsoft.com/office/drawing/2014/main" id="{0D5E43F5-C634-B646-0A32-49A0831FAECC}"/>
              </a:ext>
            </a:extLst>
          </p:cNvPr>
          <p:cNvSpPr txBox="1"/>
          <p:nvPr/>
        </p:nvSpPr>
        <p:spPr>
          <a:xfrm>
            <a:off x="6048375" y="6164424"/>
            <a:ext cx="5631670" cy="307777"/>
          </a:xfrm>
          <a:prstGeom prst="rect">
            <a:avLst/>
          </a:prstGeom>
          <a:noFill/>
        </p:spPr>
        <p:txBody>
          <a:bodyPr wrap="none" rtlCol="0">
            <a:spAutoFit/>
          </a:bodyPr>
          <a:lstStyle/>
          <a:p>
            <a:r>
              <a:rPr lang="en-US" sz="1400" dirty="0"/>
              <a:t>Source: https://blog.google/technology/developers/gemma-open-models/</a:t>
            </a:r>
          </a:p>
        </p:txBody>
      </p:sp>
      <p:sp>
        <p:nvSpPr>
          <p:cNvPr id="7" name="Rectangle: Rounded Corners 6">
            <a:extLst>
              <a:ext uri="{FF2B5EF4-FFF2-40B4-BE49-F238E27FC236}">
                <a16:creationId xmlns:a16="http://schemas.microsoft.com/office/drawing/2014/main" id="{A1229202-9EE5-21C3-32F2-B2E80BCD0D4B}"/>
              </a:ext>
            </a:extLst>
          </p:cNvPr>
          <p:cNvSpPr/>
          <p:nvPr/>
        </p:nvSpPr>
        <p:spPr>
          <a:xfrm>
            <a:off x="0" y="2771775"/>
            <a:ext cx="2933700" cy="1038225"/>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4F2270"/>
                </a:solidFill>
                <a:latin typeface="Arial" panose="020B0604020202020204" pitchFamily="34" charset="0"/>
                <a:cs typeface="Arial" panose="020B0604020202020204" pitchFamily="34" charset="0"/>
              </a:rPr>
              <a:t>Model Benchmarks </a:t>
            </a:r>
          </a:p>
          <a:p>
            <a:pPr algn="ctr"/>
            <a:r>
              <a:rPr lang="en-US" sz="1200" b="1" dirty="0">
                <a:solidFill>
                  <a:srgbClr val="4F2270"/>
                </a:solidFill>
                <a:latin typeface="Arial" panose="020B0604020202020204" pitchFamily="34" charset="0"/>
                <a:cs typeface="Arial" panose="020B0604020202020204" pitchFamily="34" charset="0"/>
              </a:rPr>
              <a:t>Understand and evaluate model benchmarks against your business use case</a:t>
            </a:r>
          </a:p>
        </p:txBody>
      </p:sp>
      <p:cxnSp>
        <p:nvCxnSpPr>
          <p:cNvPr id="8" name="Connector: Curved 7">
            <a:extLst>
              <a:ext uri="{FF2B5EF4-FFF2-40B4-BE49-F238E27FC236}">
                <a16:creationId xmlns:a16="http://schemas.microsoft.com/office/drawing/2014/main" id="{6118E7D1-A85F-45E1-958D-D343EDCC6AC1}"/>
              </a:ext>
            </a:extLst>
          </p:cNvPr>
          <p:cNvCxnSpPr>
            <a:cxnSpLocks/>
            <a:stCxn id="7" idx="3"/>
          </p:cNvCxnSpPr>
          <p:nvPr/>
        </p:nvCxnSpPr>
        <p:spPr>
          <a:xfrm flipV="1">
            <a:off x="2933700" y="2886075"/>
            <a:ext cx="523875" cy="404813"/>
          </a:xfrm>
          <a:prstGeom prst="curvedConnector3">
            <a:avLst>
              <a:gd name="adj1" fmla="val 50000"/>
            </a:avLst>
          </a:prstGeom>
          <a:ln w="28575">
            <a:solidFill>
              <a:srgbClr val="4F227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234858D-9982-8A6A-15A5-701C9270E204}"/>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Advanced Reasoning &amp; Performance</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9862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A234858D-9982-8A6A-15A5-701C9270E204}"/>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Advanced Reasoning &amp; Performance</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B2A4764-CDCD-5CE3-3675-1BF435FC5868}"/>
              </a:ext>
            </a:extLst>
          </p:cNvPr>
          <p:cNvSpPr txBox="1"/>
          <p:nvPr/>
        </p:nvSpPr>
        <p:spPr>
          <a:xfrm>
            <a:off x="9912" y="716291"/>
            <a:ext cx="12172176" cy="400110"/>
          </a:xfrm>
          <a:prstGeom prst="rect">
            <a:avLst/>
          </a:prstGeom>
          <a:solidFill>
            <a:srgbClr val="FFC000"/>
          </a:solidFill>
        </p:spPr>
        <p:txBody>
          <a:bodyPr wrap="square">
            <a:spAutoFit/>
          </a:bodyPr>
          <a:lstStyle/>
          <a:p>
            <a:r>
              <a:rPr lang="en-US" sz="2000" dirty="0"/>
              <a:t>Understand the various benchmarks and which one matters most to you based on your business use case. </a:t>
            </a:r>
          </a:p>
        </p:txBody>
      </p:sp>
      <p:sp>
        <p:nvSpPr>
          <p:cNvPr id="9" name="TextBox 8">
            <a:extLst>
              <a:ext uri="{FF2B5EF4-FFF2-40B4-BE49-F238E27FC236}">
                <a16:creationId xmlns:a16="http://schemas.microsoft.com/office/drawing/2014/main" id="{3D3F6D52-FF48-C41B-AA0C-5289D5F437EF}"/>
              </a:ext>
            </a:extLst>
          </p:cNvPr>
          <p:cNvSpPr txBox="1"/>
          <p:nvPr/>
        </p:nvSpPr>
        <p:spPr>
          <a:xfrm>
            <a:off x="9912" y="1473185"/>
            <a:ext cx="11410801" cy="1446550"/>
          </a:xfrm>
          <a:prstGeom prst="rect">
            <a:avLst/>
          </a:prstGeom>
          <a:solidFill>
            <a:schemeClr val="accent4">
              <a:lumMod val="20000"/>
              <a:lumOff val="80000"/>
            </a:schemeClr>
          </a:solidFill>
        </p:spPr>
        <p:txBody>
          <a:bodyPr wrap="square">
            <a:spAutoFit/>
          </a:bodyPr>
          <a:lstStyle/>
          <a:p>
            <a:r>
              <a:rPr lang="en-US" b="1" dirty="0"/>
              <a:t>MMLU (Massive Multitask Language Understanding) benchmark</a:t>
            </a:r>
            <a:endParaRPr lang="en-US" i="1" dirty="0"/>
          </a:p>
          <a:p>
            <a:r>
              <a:rPr lang="en-US" sz="1400" kern="0" dirty="0">
                <a:solidFill>
                  <a:srgbClr val="0D0D0D"/>
                </a:solidFill>
                <a:effectLst/>
                <a:latin typeface="Segoe UI" panose="020B0502040204020203" pitchFamily="34" charset="0"/>
                <a:ea typeface="Times New Roman" panose="02020603050405020304" pitchFamily="18" charset="0"/>
              </a:rPr>
              <a:t>MMLU is designed to test the language model's ability to understand and process information across a vast array of topics. It covers 57 distinct subjects ranging from science, technology, engineering, and mathematics (STEM) to the humanities and beyond. This benchmark evaluates the model’s breadth of knowledge and its capacity to handle questions that require understanding complex, nuanced, or highly specialized content. Tasks often include multiple-choice questions where the model must select the correct answer from several options based on the given context.</a:t>
            </a:r>
          </a:p>
        </p:txBody>
      </p:sp>
      <p:sp>
        <p:nvSpPr>
          <p:cNvPr id="10" name="TextBox 9">
            <a:extLst>
              <a:ext uri="{FF2B5EF4-FFF2-40B4-BE49-F238E27FC236}">
                <a16:creationId xmlns:a16="http://schemas.microsoft.com/office/drawing/2014/main" id="{F89AE4B0-8AD8-9ABD-0434-48D1A25199D9}"/>
              </a:ext>
            </a:extLst>
          </p:cNvPr>
          <p:cNvSpPr txBox="1"/>
          <p:nvPr/>
        </p:nvSpPr>
        <p:spPr>
          <a:xfrm>
            <a:off x="0" y="3058037"/>
            <a:ext cx="11445285" cy="1015663"/>
          </a:xfrm>
          <a:prstGeom prst="rect">
            <a:avLst/>
          </a:prstGeom>
          <a:solidFill>
            <a:schemeClr val="accent4">
              <a:lumMod val="40000"/>
              <a:lumOff val="60000"/>
            </a:schemeClr>
          </a:solidFill>
        </p:spPr>
        <p:txBody>
          <a:bodyPr wrap="square">
            <a:spAutoFit/>
          </a:bodyPr>
          <a:lstStyle/>
          <a:p>
            <a:r>
              <a:rPr lang="en-US" b="1" dirty="0"/>
              <a:t>BBH (Broad-Based Reasoning) benchmark</a:t>
            </a:r>
          </a:p>
          <a:p>
            <a:r>
              <a:rPr lang="en-US" sz="1400" kern="0" dirty="0">
                <a:solidFill>
                  <a:srgbClr val="0D0D0D"/>
                </a:solidFill>
                <a:effectLst/>
                <a:latin typeface="Segoe UI" panose="020B0502040204020203" pitchFamily="34" charset="0"/>
                <a:ea typeface="Times New Roman" panose="02020603050405020304" pitchFamily="18" charset="0"/>
              </a:rPr>
              <a:t>BBH assesses a language model's reasoning abilities across a variety of contexts. This benchmark includes tasks that require the model to engage in multi-step reasoning, problem-solving, and logical deduction. Tasks might involve puzzles, strategy games, or complex scenarios where the model must infer the most logical outcomes or decisions based on the information provided.</a:t>
            </a:r>
          </a:p>
        </p:txBody>
      </p:sp>
      <p:sp>
        <p:nvSpPr>
          <p:cNvPr id="11" name="TextBox 10">
            <a:extLst>
              <a:ext uri="{FF2B5EF4-FFF2-40B4-BE49-F238E27FC236}">
                <a16:creationId xmlns:a16="http://schemas.microsoft.com/office/drawing/2014/main" id="{097D6867-FBA6-75C2-556B-4E57895E930E}"/>
              </a:ext>
            </a:extLst>
          </p:cNvPr>
          <p:cNvSpPr txBox="1"/>
          <p:nvPr/>
        </p:nvSpPr>
        <p:spPr>
          <a:xfrm>
            <a:off x="3381" y="4245818"/>
            <a:ext cx="11441904" cy="1015663"/>
          </a:xfrm>
          <a:prstGeom prst="rect">
            <a:avLst/>
          </a:prstGeom>
          <a:solidFill>
            <a:schemeClr val="accent4">
              <a:lumMod val="20000"/>
              <a:lumOff val="80000"/>
            </a:schemeClr>
          </a:solidFill>
        </p:spPr>
        <p:txBody>
          <a:bodyPr wrap="square">
            <a:spAutoFit/>
          </a:bodyPr>
          <a:lstStyle/>
          <a:p>
            <a:r>
              <a:rPr lang="en-US" b="1" dirty="0"/>
              <a:t>HellaSwag benchmark </a:t>
            </a:r>
          </a:p>
          <a:p>
            <a:r>
              <a:rPr lang="en-US" sz="1400" kern="0" dirty="0">
                <a:solidFill>
                  <a:srgbClr val="0D0D0D"/>
                </a:solidFill>
                <a:effectLst/>
                <a:latin typeface="Segoe UI" panose="020B0502040204020203" pitchFamily="34" charset="0"/>
                <a:ea typeface="Times New Roman" panose="02020603050405020304" pitchFamily="18" charset="0"/>
              </a:rPr>
              <a:t>HellaSwag is designed to evaluate commonsense reasoning within everyday contexts. It challenges models to predict the continuation of a narrative or to choose the most plausible ending among several options. This benchmark tests the model’s ability to use everyday knowledge and implicit understandings of the world to make predictions about how scenarios typically unfold.</a:t>
            </a:r>
          </a:p>
        </p:txBody>
      </p:sp>
      <p:sp>
        <p:nvSpPr>
          <p:cNvPr id="3" name="Rectangle: Rounded Corners 2">
            <a:extLst>
              <a:ext uri="{FF2B5EF4-FFF2-40B4-BE49-F238E27FC236}">
                <a16:creationId xmlns:a16="http://schemas.microsoft.com/office/drawing/2014/main" id="{D1465E78-2FAD-7C34-360B-4225C6FF2923}"/>
              </a:ext>
            </a:extLst>
          </p:cNvPr>
          <p:cNvSpPr/>
          <p:nvPr/>
        </p:nvSpPr>
        <p:spPr>
          <a:xfrm>
            <a:off x="8369561" y="1519838"/>
            <a:ext cx="2985796" cy="251927"/>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t>for</a:t>
            </a:r>
            <a:r>
              <a:rPr lang="en-US" dirty="0"/>
              <a:t> General Capability</a:t>
            </a:r>
          </a:p>
        </p:txBody>
      </p:sp>
      <p:sp>
        <p:nvSpPr>
          <p:cNvPr id="4" name="Rectangle: Rounded Corners 3">
            <a:extLst>
              <a:ext uri="{FF2B5EF4-FFF2-40B4-BE49-F238E27FC236}">
                <a16:creationId xmlns:a16="http://schemas.microsoft.com/office/drawing/2014/main" id="{C2FCEE47-6C9B-10CF-AA30-422FD6BB071A}"/>
              </a:ext>
            </a:extLst>
          </p:cNvPr>
          <p:cNvSpPr/>
          <p:nvPr/>
        </p:nvSpPr>
        <p:spPr>
          <a:xfrm>
            <a:off x="8400658" y="3110515"/>
            <a:ext cx="2985796" cy="251927"/>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t>for</a:t>
            </a:r>
            <a:r>
              <a:rPr lang="en-US" dirty="0"/>
              <a:t> Reasoning Capability</a:t>
            </a:r>
          </a:p>
        </p:txBody>
      </p:sp>
      <p:sp>
        <p:nvSpPr>
          <p:cNvPr id="5" name="Rectangle: Rounded Corners 4">
            <a:extLst>
              <a:ext uri="{FF2B5EF4-FFF2-40B4-BE49-F238E27FC236}">
                <a16:creationId xmlns:a16="http://schemas.microsoft.com/office/drawing/2014/main" id="{34A0ED49-8EAA-8EBA-E99F-B0F56603A3B7}"/>
              </a:ext>
            </a:extLst>
          </p:cNvPr>
          <p:cNvSpPr/>
          <p:nvPr/>
        </p:nvSpPr>
        <p:spPr>
          <a:xfrm>
            <a:off x="8422429" y="4306589"/>
            <a:ext cx="2985796" cy="251927"/>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t>for</a:t>
            </a:r>
            <a:r>
              <a:rPr lang="en-US" dirty="0"/>
              <a:t> Reasoning Capability</a:t>
            </a:r>
          </a:p>
        </p:txBody>
      </p:sp>
    </p:spTree>
    <p:extLst>
      <p:ext uri="{BB962C8B-B14F-4D97-AF65-F5344CB8AC3E}">
        <p14:creationId xmlns:p14="http://schemas.microsoft.com/office/powerpoint/2010/main" val="3503811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89AE4B0-8AD8-9ABD-0434-48D1A25199D9}"/>
              </a:ext>
            </a:extLst>
          </p:cNvPr>
          <p:cNvSpPr txBox="1"/>
          <p:nvPr/>
        </p:nvSpPr>
        <p:spPr>
          <a:xfrm>
            <a:off x="15114" y="1030669"/>
            <a:ext cx="10841637" cy="1015663"/>
          </a:xfrm>
          <a:prstGeom prst="rect">
            <a:avLst/>
          </a:prstGeom>
          <a:solidFill>
            <a:schemeClr val="accent4">
              <a:lumMod val="40000"/>
              <a:lumOff val="60000"/>
            </a:schemeClr>
          </a:solidFill>
        </p:spPr>
        <p:txBody>
          <a:bodyPr wrap="square">
            <a:spAutoFit/>
          </a:bodyPr>
          <a:lstStyle/>
          <a:p>
            <a:r>
              <a:rPr lang="en-US" b="1" dirty="0"/>
              <a:t>GSM8K (Grade School Math 8K) benchmark</a:t>
            </a:r>
          </a:p>
          <a:p>
            <a:r>
              <a:rPr lang="en-US" sz="1400" kern="0" dirty="0">
                <a:solidFill>
                  <a:srgbClr val="0D0D0D"/>
                </a:solidFill>
                <a:effectLst/>
                <a:latin typeface="Segoe UI" panose="020B0502040204020203" pitchFamily="34" charset="0"/>
                <a:ea typeface="Times New Roman" panose="02020603050405020304" pitchFamily="18" charset="0"/>
              </a:rPr>
              <a:t>GSM8K focuses on basic arithmetic and elementary mathematical concepts, mimicking the level of math problems encountered in a typical grade school curriculum. This benchmark includes tasks such as addition, subtraction, multiplication, and division, as well as simple word problems where the model must apply these operations to solve practical questions.</a:t>
            </a:r>
          </a:p>
        </p:txBody>
      </p:sp>
      <p:sp>
        <p:nvSpPr>
          <p:cNvPr id="3" name="TextBox 2">
            <a:extLst>
              <a:ext uri="{FF2B5EF4-FFF2-40B4-BE49-F238E27FC236}">
                <a16:creationId xmlns:a16="http://schemas.microsoft.com/office/drawing/2014/main" id="{E60928BE-3A91-993F-84D7-F92F45EA6A62}"/>
              </a:ext>
            </a:extLst>
          </p:cNvPr>
          <p:cNvSpPr txBox="1"/>
          <p:nvPr/>
        </p:nvSpPr>
        <p:spPr>
          <a:xfrm>
            <a:off x="0" y="2167116"/>
            <a:ext cx="10900731" cy="1261884"/>
          </a:xfrm>
          <a:prstGeom prst="rect">
            <a:avLst/>
          </a:prstGeom>
          <a:solidFill>
            <a:schemeClr val="accent4">
              <a:lumMod val="20000"/>
              <a:lumOff val="80000"/>
            </a:schemeClr>
          </a:solidFill>
        </p:spPr>
        <p:txBody>
          <a:bodyPr wrap="square">
            <a:spAutoFit/>
          </a:bodyPr>
          <a:lstStyle/>
          <a:p>
            <a:r>
              <a:rPr lang="en-US" b="1" dirty="0"/>
              <a:t>MATH benchmark: </a:t>
            </a:r>
          </a:p>
          <a:p>
            <a:r>
              <a:rPr lang="en-US" sz="1400" kern="0" dirty="0">
                <a:solidFill>
                  <a:srgbClr val="0D0D0D"/>
                </a:solidFill>
                <a:effectLst/>
                <a:latin typeface="Segoe UI" panose="020B0502040204020203" pitchFamily="34" charset="0"/>
                <a:ea typeface="Times New Roman" panose="02020603050405020304" pitchFamily="18" charset="0"/>
              </a:rPr>
              <a:t>The MATH benchmark poses more advanced mathematical challenges that cover high school and early college-level topics. These tasks include problems in algebra, geometry, trigonometry, pre-calculus, and basic calculus. The benchmark tests the model’s ability to not only perform calculations but also to understand and manipulate mathematical expressions and concepts to find solutions.</a:t>
            </a:r>
          </a:p>
          <a:p>
            <a:endParaRPr lang="en-US" sz="1600" kern="0" dirty="0">
              <a:solidFill>
                <a:srgbClr val="0D0D0D"/>
              </a:solidFill>
              <a:effectLst/>
              <a:latin typeface="Segoe UI" panose="020B0502040204020203" pitchFamily="34" charset="0"/>
              <a:ea typeface="Times New Roman" panose="02020603050405020304" pitchFamily="18" charset="0"/>
            </a:endParaRPr>
          </a:p>
        </p:txBody>
      </p:sp>
      <p:sp>
        <p:nvSpPr>
          <p:cNvPr id="4" name="TextBox 3">
            <a:extLst>
              <a:ext uri="{FF2B5EF4-FFF2-40B4-BE49-F238E27FC236}">
                <a16:creationId xmlns:a16="http://schemas.microsoft.com/office/drawing/2014/main" id="{11064B53-49C4-2274-1351-B5CAF5CDF9E1}"/>
              </a:ext>
            </a:extLst>
          </p:cNvPr>
          <p:cNvSpPr txBox="1"/>
          <p:nvPr/>
        </p:nvSpPr>
        <p:spPr>
          <a:xfrm>
            <a:off x="5783" y="3620648"/>
            <a:ext cx="10841637" cy="1015663"/>
          </a:xfrm>
          <a:prstGeom prst="rect">
            <a:avLst/>
          </a:prstGeom>
          <a:solidFill>
            <a:schemeClr val="accent4">
              <a:lumMod val="40000"/>
              <a:lumOff val="60000"/>
            </a:schemeClr>
          </a:solidFill>
        </p:spPr>
        <p:txBody>
          <a:bodyPr wrap="square">
            <a:spAutoFit/>
          </a:bodyPr>
          <a:lstStyle/>
          <a:p>
            <a:r>
              <a:rPr lang="en-US" b="1" dirty="0"/>
              <a:t>HumanEval benchmark:</a:t>
            </a:r>
          </a:p>
          <a:p>
            <a:r>
              <a:rPr lang="en-US" sz="1400" kern="0" dirty="0">
                <a:solidFill>
                  <a:srgbClr val="0D0D0D"/>
                </a:solidFill>
                <a:effectLst/>
                <a:latin typeface="Segoe UI" panose="020B0502040204020203" pitchFamily="34" charset="0"/>
                <a:ea typeface="Times New Roman" panose="02020603050405020304" pitchFamily="18" charset="0"/>
              </a:rPr>
              <a:t>HumanEval is a coding benchmark that tests the model’s ability to generate functional Python code. It presents the model with programming problems, typically requiring the creation of a function that meets specified criteria. The tasks assess the model's understanding of coding logic, syntax, and its ability to implement algorithms that correctly solve the given problems.</a:t>
            </a:r>
          </a:p>
        </p:txBody>
      </p:sp>
      <p:sp>
        <p:nvSpPr>
          <p:cNvPr id="5" name="TextBox 4">
            <a:extLst>
              <a:ext uri="{FF2B5EF4-FFF2-40B4-BE49-F238E27FC236}">
                <a16:creationId xmlns:a16="http://schemas.microsoft.com/office/drawing/2014/main" id="{0AD99827-F62F-57DD-555A-CFDB9E27141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dirty="0">
                <a:solidFill>
                  <a:schemeClr val="accent4">
                    <a:lumMod val="60000"/>
                    <a:lumOff val="40000"/>
                  </a:schemeClr>
                </a:solidFill>
                <a:latin typeface="Arial" panose="020B0604020202020204" pitchFamily="34" charset="0"/>
                <a:cs typeface="Arial" panose="020B0604020202020204" pitchFamily="34" charset="0"/>
              </a:rPr>
              <a:t>Advanced Reasoning &amp; Performance </a:t>
            </a:r>
            <a:r>
              <a:rPr lang="en-US" sz="2000" dirty="0">
                <a:solidFill>
                  <a:schemeClr val="accent4">
                    <a:lumMod val="60000"/>
                    <a:lumOff val="40000"/>
                  </a:schemeClr>
                </a:solidFill>
                <a:latin typeface="Arial" panose="020B0604020202020204" pitchFamily="34" charset="0"/>
                <a:cs typeface="Arial" panose="020B0604020202020204" pitchFamily="34" charset="0"/>
              </a:rPr>
              <a:t>(cont.)</a:t>
            </a:r>
          </a:p>
        </p:txBody>
      </p:sp>
      <p:sp>
        <p:nvSpPr>
          <p:cNvPr id="2" name="Rectangle: Rounded Corners 1">
            <a:extLst>
              <a:ext uri="{FF2B5EF4-FFF2-40B4-BE49-F238E27FC236}">
                <a16:creationId xmlns:a16="http://schemas.microsoft.com/office/drawing/2014/main" id="{976A8AC4-F0F9-5670-465B-329A3DE16863}"/>
              </a:ext>
            </a:extLst>
          </p:cNvPr>
          <p:cNvSpPr/>
          <p:nvPr/>
        </p:nvSpPr>
        <p:spPr>
          <a:xfrm>
            <a:off x="7868820" y="1077446"/>
            <a:ext cx="2985796" cy="251927"/>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t>for</a:t>
            </a:r>
            <a:r>
              <a:rPr lang="en-US" dirty="0"/>
              <a:t> Math capability</a:t>
            </a:r>
          </a:p>
        </p:txBody>
      </p:sp>
      <p:sp>
        <p:nvSpPr>
          <p:cNvPr id="6" name="Rectangle: Rounded Corners 5">
            <a:extLst>
              <a:ext uri="{FF2B5EF4-FFF2-40B4-BE49-F238E27FC236}">
                <a16:creationId xmlns:a16="http://schemas.microsoft.com/office/drawing/2014/main" id="{DCA439A1-3060-DB12-1CA2-DCD57C086B6E}"/>
              </a:ext>
            </a:extLst>
          </p:cNvPr>
          <p:cNvSpPr/>
          <p:nvPr/>
        </p:nvSpPr>
        <p:spPr>
          <a:xfrm>
            <a:off x="7899916" y="2234746"/>
            <a:ext cx="2985796" cy="251927"/>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t>for</a:t>
            </a:r>
            <a:r>
              <a:rPr lang="en-US" dirty="0"/>
              <a:t> Math capability</a:t>
            </a:r>
          </a:p>
        </p:txBody>
      </p:sp>
      <p:sp>
        <p:nvSpPr>
          <p:cNvPr id="7" name="Rectangle: Rounded Corners 6">
            <a:extLst>
              <a:ext uri="{FF2B5EF4-FFF2-40B4-BE49-F238E27FC236}">
                <a16:creationId xmlns:a16="http://schemas.microsoft.com/office/drawing/2014/main" id="{1166010F-A589-6D61-5C88-655A5F358E2F}"/>
              </a:ext>
            </a:extLst>
          </p:cNvPr>
          <p:cNvSpPr/>
          <p:nvPr/>
        </p:nvSpPr>
        <p:spPr>
          <a:xfrm>
            <a:off x="7847041" y="3657567"/>
            <a:ext cx="2985796" cy="251927"/>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t>for</a:t>
            </a:r>
            <a:r>
              <a:rPr lang="en-US" dirty="0"/>
              <a:t> Code capability</a:t>
            </a:r>
          </a:p>
        </p:txBody>
      </p:sp>
    </p:spTree>
    <p:extLst>
      <p:ext uri="{BB962C8B-B14F-4D97-AF65-F5344CB8AC3E}">
        <p14:creationId xmlns:p14="http://schemas.microsoft.com/office/powerpoint/2010/main" val="15892941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a:solidFill>
                  <a:schemeClr val="accent4">
                    <a:lumMod val="60000"/>
                    <a:lumOff val="40000"/>
                  </a:schemeClr>
                </a:solidFill>
                <a:latin typeface="Arial" panose="020B0604020202020204" pitchFamily="34" charset="0"/>
                <a:cs typeface="Arial" panose="020B0604020202020204" pitchFamily="34" charset="0"/>
              </a:rPr>
              <a:t>Latency</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088E4A3-7603-AA38-1DCA-718B4EDF804F}"/>
              </a:ext>
            </a:extLst>
          </p:cNvPr>
          <p:cNvSpPr txBox="1"/>
          <p:nvPr/>
        </p:nvSpPr>
        <p:spPr>
          <a:xfrm>
            <a:off x="9912" y="716291"/>
            <a:ext cx="12172176" cy="923330"/>
          </a:xfrm>
          <a:prstGeom prst="rect">
            <a:avLst/>
          </a:prstGeom>
          <a:solidFill>
            <a:srgbClr val="FFC000"/>
          </a:solidFill>
        </p:spPr>
        <p:txBody>
          <a:bodyPr wrap="square">
            <a:spAutoFit/>
          </a:bodyPr>
          <a:lstStyle/>
          <a:p>
            <a:r>
              <a:rPr lang="en-US" dirty="0"/>
              <a:t>Latency is an important factor to consider when selecting which LLM to use, as it directly affects the user experience &amp; the efficiency of the operations that rely on the model . </a:t>
            </a:r>
            <a:r>
              <a:rPr lang="en-US" kern="0" dirty="0">
                <a:solidFill>
                  <a:srgbClr val="0D0D0D"/>
                </a:solidFill>
                <a:effectLst/>
                <a:latin typeface="Segoe UI" panose="020B0502040204020203" pitchFamily="34" charset="0"/>
                <a:ea typeface="Times New Roman" panose="02020603050405020304" pitchFamily="18" charset="0"/>
              </a:rPr>
              <a:t>The choice of an LLM for your application depends significantly on your specific latency requirements and the nature of the tasks it needs to perform</a:t>
            </a:r>
            <a:endParaRPr lang="en-US" dirty="0"/>
          </a:p>
        </p:txBody>
      </p:sp>
      <p:sp>
        <p:nvSpPr>
          <p:cNvPr id="4" name="Rectangle: Rounded Corners 3">
            <a:extLst>
              <a:ext uri="{FF2B5EF4-FFF2-40B4-BE49-F238E27FC236}">
                <a16:creationId xmlns:a16="http://schemas.microsoft.com/office/drawing/2014/main" id="{99BDA0DA-1495-097A-2F74-099ED3D77F06}"/>
              </a:ext>
            </a:extLst>
          </p:cNvPr>
          <p:cNvSpPr/>
          <p:nvPr/>
        </p:nvSpPr>
        <p:spPr>
          <a:xfrm>
            <a:off x="588024" y="2832649"/>
            <a:ext cx="5131837" cy="1700455"/>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Applications where Latency is critical</a:t>
            </a:r>
          </a:p>
          <a:p>
            <a:pPr marL="285750" indent="-285750">
              <a:buFont typeface="Arial" panose="020B0604020202020204" pitchFamily="34" charset="0"/>
              <a:buChar char="•"/>
            </a:pPr>
            <a:endParaRPr lang="en-US" sz="1400" dirty="0">
              <a:cs typeface="Arial" panose="020B0604020202020204" pitchFamily="34" charset="0"/>
            </a:endParaRPr>
          </a:p>
          <a:p>
            <a:pPr marL="285750" indent="-285750">
              <a:buFont typeface="Arial" panose="020B0604020202020204" pitchFamily="34" charset="0"/>
              <a:buChar char="•"/>
            </a:pPr>
            <a:r>
              <a:rPr lang="en-US" sz="1400" dirty="0">
                <a:cs typeface="Arial" panose="020B0604020202020204" pitchFamily="34" charset="0"/>
              </a:rPr>
              <a:t>Chatbots and Virtual Assistants</a:t>
            </a:r>
          </a:p>
          <a:p>
            <a:pPr marL="285750" indent="-285750">
              <a:buFont typeface="Arial" panose="020B0604020202020204" pitchFamily="34" charset="0"/>
              <a:buChar char="•"/>
            </a:pPr>
            <a:r>
              <a:rPr lang="en-US" sz="1400" dirty="0">
                <a:cs typeface="Arial" panose="020B0604020202020204" pitchFamily="34" charset="0"/>
              </a:rPr>
              <a:t>Language translation or speech recognition</a:t>
            </a:r>
          </a:p>
          <a:p>
            <a:pPr marL="285750" indent="-285750">
              <a:buFont typeface="Arial" panose="020B0604020202020204" pitchFamily="34" charset="0"/>
              <a:buChar char="•"/>
            </a:pPr>
            <a:r>
              <a:rPr lang="en-US" sz="1400" dirty="0">
                <a:cs typeface="Arial" panose="020B0604020202020204" pitchFamily="34" charset="0"/>
              </a:rPr>
              <a:t>Real time content moderation</a:t>
            </a:r>
          </a:p>
          <a:p>
            <a:pPr marL="285750" indent="-285750">
              <a:buFont typeface="Arial" panose="020B0604020202020204" pitchFamily="34" charset="0"/>
              <a:buChar char="•"/>
            </a:pPr>
            <a:r>
              <a:rPr lang="en-US" sz="1400" dirty="0">
                <a:cs typeface="Arial" panose="020B0604020202020204" pitchFamily="34" charset="0"/>
              </a:rPr>
              <a:t>Multi-modal AI Agents </a:t>
            </a:r>
          </a:p>
        </p:txBody>
      </p:sp>
      <p:sp>
        <p:nvSpPr>
          <p:cNvPr id="5" name="Rectangle: Rounded Corners 4">
            <a:extLst>
              <a:ext uri="{FF2B5EF4-FFF2-40B4-BE49-F238E27FC236}">
                <a16:creationId xmlns:a16="http://schemas.microsoft.com/office/drawing/2014/main" id="{8BA41AA3-0122-BCF4-9C35-59F1A429FDB8}"/>
              </a:ext>
            </a:extLst>
          </p:cNvPr>
          <p:cNvSpPr/>
          <p:nvPr/>
        </p:nvSpPr>
        <p:spPr>
          <a:xfrm>
            <a:off x="6285918" y="2845087"/>
            <a:ext cx="5732302" cy="1688017"/>
          </a:xfrm>
          <a:prstGeom prst="roundRect">
            <a:avLst/>
          </a:prstGeom>
          <a:solidFill>
            <a:srgbClr val="9A009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Applications where accuracy is more important than latency</a:t>
            </a:r>
          </a:p>
          <a:p>
            <a:pPr marL="285750" indent="-285750">
              <a:buFont typeface="Arial" panose="020B0604020202020204" pitchFamily="34" charset="0"/>
              <a:buChar char="•"/>
            </a:pPr>
            <a:r>
              <a:rPr lang="en-US" sz="1400" dirty="0">
                <a:cs typeface="Arial" panose="020B0604020202020204" pitchFamily="34" charset="0"/>
              </a:rPr>
              <a:t>Advanced data analysis &amp; research</a:t>
            </a:r>
          </a:p>
          <a:p>
            <a:pPr marL="285750" indent="-285750">
              <a:buFont typeface="Arial" panose="020B0604020202020204" pitchFamily="34" charset="0"/>
              <a:buChar char="•"/>
            </a:pPr>
            <a:r>
              <a:rPr lang="en-US" sz="1400" dirty="0">
                <a:cs typeface="Arial" panose="020B0604020202020204" pitchFamily="34" charset="0"/>
              </a:rPr>
              <a:t>Offline agents</a:t>
            </a:r>
          </a:p>
          <a:p>
            <a:pPr marL="285750" indent="-285750">
              <a:buFont typeface="Arial" panose="020B0604020202020204" pitchFamily="34" charset="0"/>
              <a:buChar char="•"/>
            </a:pPr>
            <a:r>
              <a:rPr lang="en-US" sz="1400" dirty="0">
                <a:cs typeface="Arial" panose="020B0604020202020204" pitchFamily="34" charset="0"/>
              </a:rPr>
              <a:t>Content generation (say for products) where immediate response is not needed</a:t>
            </a:r>
          </a:p>
        </p:txBody>
      </p:sp>
    </p:spTree>
    <p:extLst>
      <p:ext uri="{BB962C8B-B14F-4D97-AF65-F5344CB8AC3E}">
        <p14:creationId xmlns:p14="http://schemas.microsoft.com/office/powerpoint/2010/main" val="16837244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EBFF">
            <a:alpha val="38039"/>
          </a:srgbClr>
        </a:solidFill>
        <a:effectLst/>
      </p:bgPr>
    </p:bg>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9912" y="8405"/>
            <a:ext cx="12182088" cy="707886"/>
          </a:xfrm>
          <a:prstGeom prst="rect">
            <a:avLst/>
          </a:prstGeom>
          <a:solidFill>
            <a:srgbClr val="4F2270"/>
          </a:solidFill>
        </p:spPr>
        <p:txBody>
          <a:bodyPr wrap="square" rtlCol="0">
            <a:spAutoFit/>
          </a:bodyPr>
          <a:lstStyle/>
          <a:p>
            <a:r>
              <a:rPr lang="en-US" sz="4000">
                <a:solidFill>
                  <a:schemeClr val="accent4">
                    <a:lumMod val="60000"/>
                    <a:lumOff val="40000"/>
                  </a:schemeClr>
                </a:solidFill>
                <a:latin typeface="Arial" panose="020B0604020202020204" pitchFamily="34" charset="0"/>
                <a:cs typeface="Arial" panose="020B0604020202020204" pitchFamily="34" charset="0"/>
              </a:rPr>
              <a:t>Latency</a:t>
            </a:r>
            <a:endParaRPr lang="en-US" sz="2400" dirty="0">
              <a:solidFill>
                <a:schemeClr val="accent4">
                  <a:lumMod val="60000"/>
                  <a:lumOff val="40000"/>
                </a:scheme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088E4A3-7603-AA38-1DCA-718B4EDF804F}"/>
              </a:ext>
            </a:extLst>
          </p:cNvPr>
          <p:cNvSpPr txBox="1"/>
          <p:nvPr/>
        </p:nvSpPr>
        <p:spPr>
          <a:xfrm>
            <a:off x="9912" y="716291"/>
            <a:ext cx="12172175" cy="2246769"/>
          </a:xfrm>
          <a:prstGeom prst="rect">
            <a:avLst/>
          </a:prstGeom>
          <a:solidFill>
            <a:schemeClr val="accent4">
              <a:lumMod val="40000"/>
              <a:lumOff val="60000"/>
            </a:schemeClr>
          </a:solidFill>
        </p:spPr>
        <p:txBody>
          <a:bodyPr wrap="square">
            <a:spAutoFit/>
          </a:bodyPr>
          <a:lstStyle/>
          <a:p>
            <a:r>
              <a:rPr lang="en-US" sz="2000" dirty="0"/>
              <a:t>Latency refers to the delay between a user's input and the model's response. This delay can be influenced by several factors, such as  </a:t>
            </a:r>
          </a:p>
          <a:p>
            <a:pPr marL="342900" indent="-342900">
              <a:buFont typeface="Arial" panose="020B0604020202020204" pitchFamily="34" charset="0"/>
              <a:buChar char="•"/>
            </a:pPr>
            <a:r>
              <a:rPr lang="en-US" sz="2000" dirty="0"/>
              <a:t>size of the model</a:t>
            </a:r>
          </a:p>
          <a:p>
            <a:pPr marL="342900" indent="-342900">
              <a:buFont typeface="Arial" panose="020B0604020202020204" pitchFamily="34" charset="0"/>
              <a:buChar char="•"/>
            </a:pPr>
            <a:r>
              <a:rPr lang="en-US" sz="2000" dirty="0"/>
              <a:t>complexity of the input</a:t>
            </a:r>
          </a:p>
          <a:p>
            <a:pPr marL="342900" indent="-342900">
              <a:buFont typeface="Arial" panose="020B0604020202020204" pitchFamily="34" charset="0"/>
              <a:buChar char="•"/>
            </a:pPr>
            <a:r>
              <a:rPr lang="en-US" sz="2000" dirty="0"/>
              <a:t>efficiency of the model's architecture</a:t>
            </a:r>
          </a:p>
          <a:p>
            <a:pPr marL="342900" indent="-342900">
              <a:buFont typeface="Arial" panose="020B0604020202020204" pitchFamily="34" charset="0"/>
              <a:buChar char="•"/>
            </a:pPr>
            <a:r>
              <a:rPr lang="en-US" sz="2000" dirty="0"/>
              <a:t>performance of the hardware it's running on</a:t>
            </a:r>
          </a:p>
          <a:p>
            <a:pPr marL="342900" indent="-342900">
              <a:buFont typeface="Arial" panose="020B0604020202020204" pitchFamily="34" charset="0"/>
              <a:buChar char="•"/>
            </a:pPr>
            <a:r>
              <a:rPr lang="en-US" sz="2000" dirty="0"/>
              <a:t>network speed if the model is hosted remotely</a:t>
            </a:r>
          </a:p>
        </p:txBody>
      </p:sp>
    </p:spTree>
    <p:extLst>
      <p:ext uri="{BB962C8B-B14F-4D97-AF65-F5344CB8AC3E}">
        <p14:creationId xmlns:p14="http://schemas.microsoft.com/office/powerpoint/2010/main" val="15134640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5E49F-CBAD-2F10-6B00-96CB807DAB48}"/>
            </a:ext>
          </a:extLst>
        </p:cNvPr>
        <p:cNvGrpSpPr/>
        <p:nvPr/>
      </p:nvGrpSpPr>
      <p:grpSpPr>
        <a:xfrm>
          <a:off x="0" y="0"/>
          <a:ext cx="0" cy="0"/>
          <a:chOff x="0" y="0"/>
          <a:chExt cx="0" cy="0"/>
        </a:xfrm>
      </p:grpSpPr>
      <p:sp>
        <p:nvSpPr>
          <p:cNvPr id="74" name="TextBox 73">
            <a:extLst>
              <a:ext uri="{FF2B5EF4-FFF2-40B4-BE49-F238E27FC236}">
                <a16:creationId xmlns:a16="http://schemas.microsoft.com/office/drawing/2014/main" id="{420C3796-FE19-DF48-1FA6-BD3EB0AAD9E6}"/>
              </a:ext>
            </a:extLst>
          </p:cNvPr>
          <p:cNvSpPr txBox="1"/>
          <p:nvPr/>
        </p:nvSpPr>
        <p:spPr>
          <a:xfrm>
            <a:off x="-1" y="1125"/>
            <a:ext cx="12192001" cy="461665"/>
          </a:xfrm>
          <a:prstGeom prst="rect">
            <a:avLst/>
          </a:prstGeom>
          <a:solidFill>
            <a:srgbClr val="4F2270"/>
          </a:solidFill>
        </p:spPr>
        <p:txBody>
          <a:bodyPr wrap="square" rtlCol="0">
            <a:spAutoFit/>
          </a:bodyPr>
          <a:lstStyle/>
          <a:p>
            <a:r>
              <a:rPr lang="en-US" sz="2400" dirty="0">
                <a:solidFill>
                  <a:schemeClr val="accent4">
                    <a:lumMod val="60000"/>
                    <a:lumOff val="40000"/>
                  </a:schemeClr>
                </a:solidFill>
                <a:latin typeface="Arial" panose="020B0604020202020204" pitchFamily="34" charset="0"/>
                <a:cs typeface="Arial" panose="020B0604020202020204" pitchFamily="34" charset="0"/>
              </a:rPr>
              <a:t>Deployment Options:  API, On-premise or On-device</a:t>
            </a:r>
          </a:p>
        </p:txBody>
      </p:sp>
      <p:sp>
        <p:nvSpPr>
          <p:cNvPr id="6" name="Rectangle: Rounded Corners 5">
            <a:extLst>
              <a:ext uri="{FF2B5EF4-FFF2-40B4-BE49-F238E27FC236}">
                <a16:creationId xmlns:a16="http://schemas.microsoft.com/office/drawing/2014/main" id="{8D68951D-A4B2-1FC8-DA56-A0DD9BFFA490}"/>
              </a:ext>
            </a:extLst>
          </p:cNvPr>
          <p:cNvSpPr/>
          <p:nvPr/>
        </p:nvSpPr>
        <p:spPr>
          <a:xfrm>
            <a:off x="588400" y="1371600"/>
            <a:ext cx="2347346" cy="987399"/>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cs typeface="Arial" panose="020B0604020202020204" pitchFamily="34" charset="0"/>
              </a:rPr>
              <a:t>On-Device</a:t>
            </a:r>
          </a:p>
          <a:p>
            <a:pPr algn="ctr"/>
            <a:r>
              <a:rPr lang="en-US" sz="1200" dirty="0">
                <a:latin typeface="Arial" panose="020B0604020202020204" pitchFamily="34" charset="0"/>
                <a:cs typeface="Arial" panose="020B0604020202020204" pitchFamily="34" charset="0"/>
              </a:rPr>
              <a:t>Smaller models for on-device processing like LLMA 2 7B</a:t>
            </a:r>
            <a:r>
              <a:rPr lang="en-US" sz="1200">
                <a:latin typeface="Arial" panose="020B0604020202020204" pitchFamily="34" charset="0"/>
                <a:cs typeface="Arial" panose="020B0604020202020204" pitchFamily="34" charset="0"/>
              </a:rPr>
              <a:t>. </a:t>
            </a:r>
          </a:p>
          <a:p>
            <a:pPr algn="ctr"/>
            <a:r>
              <a:rPr lang="en-US" sz="1200">
                <a:latin typeface="Arial" panose="020B0604020202020204" pitchFamily="34" charset="0"/>
                <a:cs typeface="Arial" panose="020B0604020202020204" pitchFamily="34" charset="0"/>
              </a:rPr>
              <a:t>Ex </a:t>
            </a:r>
            <a:r>
              <a:rPr lang="en-US" sz="1200" dirty="0">
                <a:latin typeface="Arial" panose="020B0604020202020204" pitchFamily="34" charset="0"/>
                <a:cs typeface="Arial" panose="020B0604020202020204" pitchFamily="34" charset="0"/>
              </a:rPr>
              <a:t>voice assistants</a:t>
            </a:r>
            <a:endParaRPr lang="en-US" sz="2000" b="1" dirty="0">
              <a:cs typeface="Arial" panose="020B0604020202020204" pitchFamily="34" charset="0"/>
            </a:endParaRPr>
          </a:p>
        </p:txBody>
      </p:sp>
      <p:sp>
        <p:nvSpPr>
          <p:cNvPr id="7" name="Rectangle: Rounded Corners 6">
            <a:extLst>
              <a:ext uri="{FF2B5EF4-FFF2-40B4-BE49-F238E27FC236}">
                <a16:creationId xmlns:a16="http://schemas.microsoft.com/office/drawing/2014/main" id="{1189BA55-B212-CC7F-08CB-BFFA8ADD1972}"/>
              </a:ext>
            </a:extLst>
          </p:cNvPr>
          <p:cNvSpPr/>
          <p:nvPr/>
        </p:nvSpPr>
        <p:spPr>
          <a:xfrm>
            <a:off x="4805212" y="1259995"/>
            <a:ext cx="2884392" cy="1193347"/>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On-premise</a:t>
            </a:r>
          </a:p>
          <a:p>
            <a:pPr algn="ctr"/>
            <a:r>
              <a:rPr lang="en-US" sz="1000" dirty="0">
                <a:latin typeface="Arial" panose="020B0604020202020204" pitchFamily="34" charset="0"/>
                <a:cs typeface="Arial" panose="020B0604020202020204" pitchFamily="34" charset="0"/>
              </a:rPr>
              <a:t>Open-source models like LLMA 3 which you can download, modify &amp; setup on a server in your company data center</a:t>
            </a:r>
          </a:p>
        </p:txBody>
      </p:sp>
      <p:sp>
        <p:nvSpPr>
          <p:cNvPr id="8" name="Rectangle: Rounded Corners 7">
            <a:extLst>
              <a:ext uri="{FF2B5EF4-FFF2-40B4-BE49-F238E27FC236}">
                <a16:creationId xmlns:a16="http://schemas.microsoft.com/office/drawing/2014/main" id="{C6FF0693-E32A-FE1A-57F3-8CA4E9B1D30D}"/>
              </a:ext>
            </a:extLst>
          </p:cNvPr>
          <p:cNvSpPr/>
          <p:nvPr/>
        </p:nvSpPr>
        <p:spPr>
          <a:xfrm>
            <a:off x="8723624" y="1147666"/>
            <a:ext cx="2884392" cy="1118702"/>
          </a:xfrm>
          <a:prstGeom prst="roundRect">
            <a:avLst/>
          </a:prstGeom>
          <a:solidFill>
            <a:srgbClr val="66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Accessed via API  </a:t>
            </a:r>
          </a:p>
          <a:p>
            <a:pPr algn="ctr"/>
            <a:r>
              <a:rPr lang="en-US" sz="1000" dirty="0">
                <a:latin typeface="Arial" panose="020B0604020202020204" pitchFamily="34" charset="0"/>
                <a:cs typeface="Arial" panose="020B0604020202020204" pitchFamily="34" charset="0"/>
              </a:rPr>
              <a:t>Models like GPT-4 which can be accessed only via API calls</a:t>
            </a:r>
            <a:endParaRPr lang="en-US" sz="20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00802BD-23C2-F9AD-B39E-1A27D032DDE1}"/>
              </a:ext>
            </a:extLst>
          </p:cNvPr>
          <p:cNvPicPr>
            <a:picLocks noChangeAspect="1"/>
          </p:cNvPicPr>
          <p:nvPr/>
        </p:nvPicPr>
        <p:blipFill>
          <a:blip r:embed="rId2"/>
          <a:stretch>
            <a:fillRect/>
          </a:stretch>
        </p:blipFill>
        <p:spPr>
          <a:xfrm>
            <a:off x="142625" y="2971335"/>
            <a:ext cx="3510492" cy="2093373"/>
          </a:xfrm>
          <a:prstGeom prst="rect">
            <a:avLst/>
          </a:prstGeom>
        </p:spPr>
      </p:pic>
      <p:cxnSp>
        <p:nvCxnSpPr>
          <p:cNvPr id="4" name="Connector: Curved 3">
            <a:extLst>
              <a:ext uri="{FF2B5EF4-FFF2-40B4-BE49-F238E27FC236}">
                <a16:creationId xmlns:a16="http://schemas.microsoft.com/office/drawing/2014/main" id="{54828773-D8F6-72E1-AFB9-31AC1D3B146C}"/>
              </a:ext>
            </a:extLst>
          </p:cNvPr>
          <p:cNvCxnSpPr>
            <a:cxnSpLocks/>
          </p:cNvCxnSpPr>
          <p:nvPr/>
        </p:nvCxnSpPr>
        <p:spPr>
          <a:xfrm rot="5400000">
            <a:off x="1101262" y="2573353"/>
            <a:ext cx="766759" cy="338050"/>
          </a:xfrm>
          <a:prstGeom prst="curvedConnector3">
            <a:avLst>
              <a:gd name="adj1" fmla="val 50000"/>
            </a:avLst>
          </a:prstGeom>
          <a:ln w="28575">
            <a:solidFill>
              <a:srgbClr val="4F227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3D8E70C-D84C-A315-DA3D-4752258F196C}"/>
              </a:ext>
            </a:extLst>
          </p:cNvPr>
          <p:cNvSpPr txBox="1"/>
          <p:nvPr/>
        </p:nvSpPr>
        <p:spPr>
          <a:xfrm>
            <a:off x="142625" y="5831467"/>
            <a:ext cx="3822885" cy="338554"/>
          </a:xfrm>
          <a:prstGeom prst="rect">
            <a:avLst/>
          </a:prstGeom>
          <a:noFill/>
        </p:spPr>
        <p:txBody>
          <a:bodyPr wrap="square">
            <a:spAutoFit/>
          </a:bodyPr>
          <a:lstStyle/>
          <a:p>
            <a:r>
              <a:rPr lang="en-US" sz="800" dirty="0"/>
              <a:t>Source:</a:t>
            </a:r>
          </a:p>
          <a:p>
            <a:r>
              <a:rPr lang="en-US" sz="800" dirty="0"/>
              <a:t> www.qualcomm.com/products/mobile/snapdragon/smartphones/mobile-ai</a:t>
            </a:r>
          </a:p>
        </p:txBody>
      </p:sp>
      <p:pic>
        <p:nvPicPr>
          <p:cNvPr id="16" name="Picture 15">
            <a:extLst>
              <a:ext uri="{FF2B5EF4-FFF2-40B4-BE49-F238E27FC236}">
                <a16:creationId xmlns:a16="http://schemas.microsoft.com/office/drawing/2014/main" id="{84844CBE-2BF7-F704-5F25-BFA98EAF90F2}"/>
              </a:ext>
            </a:extLst>
          </p:cNvPr>
          <p:cNvPicPr>
            <a:picLocks noChangeAspect="1"/>
          </p:cNvPicPr>
          <p:nvPr/>
        </p:nvPicPr>
        <p:blipFill>
          <a:blip r:embed="rId3"/>
          <a:stretch>
            <a:fillRect/>
          </a:stretch>
        </p:blipFill>
        <p:spPr>
          <a:xfrm>
            <a:off x="4356353" y="3212133"/>
            <a:ext cx="4178803" cy="1058743"/>
          </a:xfrm>
          <a:prstGeom prst="rect">
            <a:avLst/>
          </a:prstGeom>
        </p:spPr>
      </p:pic>
      <p:pic>
        <p:nvPicPr>
          <p:cNvPr id="18" name="Graphic 17" descr="Syncing cloud outline">
            <a:extLst>
              <a:ext uri="{FF2B5EF4-FFF2-40B4-BE49-F238E27FC236}">
                <a16:creationId xmlns:a16="http://schemas.microsoft.com/office/drawing/2014/main" id="{461E3BB7-827B-530F-D123-07ED9AECF3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25607" y="3098045"/>
            <a:ext cx="1387151" cy="1387151"/>
          </a:xfrm>
          <a:prstGeom prst="rect">
            <a:avLst/>
          </a:prstGeom>
        </p:spPr>
      </p:pic>
      <p:sp>
        <p:nvSpPr>
          <p:cNvPr id="20" name="TextBox 19">
            <a:extLst>
              <a:ext uri="{FF2B5EF4-FFF2-40B4-BE49-F238E27FC236}">
                <a16:creationId xmlns:a16="http://schemas.microsoft.com/office/drawing/2014/main" id="{5BC7B35A-47AC-960D-7E55-68D231A896F0}"/>
              </a:ext>
            </a:extLst>
          </p:cNvPr>
          <p:cNvSpPr txBox="1"/>
          <p:nvPr/>
        </p:nvSpPr>
        <p:spPr>
          <a:xfrm>
            <a:off x="4686299" y="4370132"/>
            <a:ext cx="6144208" cy="338554"/>
          </a:xfrm>
          <a:prstGeom prst="rect">
            <a:avLst/>
          </a:prstGeom>
          <a:noFill/>
        </p:spPr>
        <p:txBody>
          <a:bodyPr wrap="square">
            <a:spAutoFit/>
          </a:bodyPr>
          <a:lstStyle/>
          <a:p>
            <a:r>
              <a:rPr lang="en-US" sz="800" dirty="0"/>
              <a:t>Source </a:t>
            </a:r>
          </a:p>
          <a:p>
            <a:r>
              <a:rPr lang="en-US" sz="800" dirty="0"/>
              <a:t>www.dell.com/en-us/shop/ipovw/poweredge-xe8640?hve=shop+now</a:t>
            </a:r>
          </a:p>
        </p:txBody>
      </p:sp>
      <p:cxnSp>
        <p:nvCxnSpPr>
          <p:cNvPr id="21" name="Connector: Curved 20">
            <a:extLst>
              <a:ext uri="{FF2B5EF4-FFF2-40B4-BE49-F238E27FC236}">
                <a16:creationId xmlns:a16="http://schemas.microsoft.com/office/drawing/2014/main" id="{0FD6206F-3044-2DBF-5AFB-461A8B885570}"/>
              </a:ext>
            </a:extLst>
          </p:cNvPr>
          <p:cNvCxnSpPr>
            <a:cxnSpLocks/>
            <a:endCxn id="16" idx="0"/>
          </p:cNvCxnSpPr>
          <p:nvPr/>
        </p:nvCxnSpPr>
        <p:spPr>
          <a:xfrm>
            <a:off x="5676369" y="2502970"/>
            <a:ext cx="769386" cy="709163"/>
          </a:xfrm>
          <a:prstGeom prst="curvedConnector2">
            <a:avLst/>
          </a:prstGeom>
          <a:ln w="28575">
            <a:solidFill>
              <a:srgbClr val="4F227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7" name="Connector: Curved 26">
            <a:extLst>
              <a:ext uri="{FF2B5EF4-FFF2-40B4-BE49-F238E27FC236}">
                <a16:creationId xmlns:a16="http://schemas.microsoft.com/office/drawing/2014/main" id="{1B5F256C-27DC-64B9-2853-92F48B5EA8F4}"/>
              </a:ext>
            </a:extLst>
          </p:cNvPr>
          <p:cNvCxnSpPr>
            <a:cxnSpLocks/>
          </p:cNvCxnSpPr>
          <p:nvPr/>
        </p:nvCxnSpPr>
        <p:spPr>
          <a:xfrm rot="16200000" flipH="1">
            <a:off x="9599642" y="2645954"/>
            <a:ext cx="922301" cy="210059"/>
          </a:xfrm>
          <a:prstGeom prst="curvedConnector3">
            <a:avLst>
              <a:gd name="adj1" fmla="val 50000"/>
            </a:avLst>
          </a:prstGeom>
          <a:ln w="28575">
            <a:solidFill>
              <a:srgbClr val="4F227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6899557F-8C67-7629-6BF3-4DD3FC3EB83A}"/>
              </a:ext>
            </a:extLst>
          </p:cNvPr>
          <p:cNvSpPr txBox="1"/>
          <p:nvPr/>
        </p:nvSpPr>
        <p:spPr>
          <a:xfrm>
            <a:off x="9912" y="469606"/>
            <a:ext cx="12182088" cy="400110"/>
          </a:xfrm>
          <a:prstGeom prst="rect">
            <a:avLst/>
          </a:prstGeom>
          <a:solidFill>
            <a:srgbClr val="FFC000"/>
          </a:solidFill>
        </p:spPr>
        <p:txBody>
          <a:bodyPr wrap="square">
            <a:spAutoFit/>
          </a:bodyPr>
          <a:lstStyle/>
          <a:p>
            <a:r>
              <a:rPr lang="en-US" sz="2000" dirty="0"/>
              <a:t>Your business use case and choice of deployment will play a key role in model selection process.</a:t>
            </a:r>
          </a:p>
        </p:txBody>
      </p:sp>
    </p:spTree>
    <p:extLst>
      <p:ext uri="{BB962C8B-B14F-4D97-AF65-F5344CB8AC3E}">
        <p14:creationId xmlns:p14="http://schemas.microsoft.com/office/powerpoint/2010/main" val="4068675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10562</TotalTime>
  <Words>3824</Words>
  <Application>Microsoft Office PowerPoint</Application>
  <PresentationFormat>Widescreen</PresentationFormat>
  <Paragraphs>342</Paragraphs>
  <Slides>54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Aptos</vt:lpstr>
      <vt:lpstr>Arial</vt:lpstr>
      <vt:lpstr>Calibri</vt:lpstr>
      <vt:lpstr>Calibri Light</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Sandeep Arora</dc:creator>
  <cp:lastModifiedBy>Sandeep Arora</cp:lastModifiedBy>
  <cp:revision>630</cp:revision>
  <dcterms:created xsi:type="dcterms:W3CDTF">2024-02-17T16:11:40Z</dcterms:created>
  <dcterms:modified xsi:type="dcterms:W3CDTF">2025-07-21T13:46:21Z</dcterms:modified>
</cp:coreProperties>
</file>