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372" r:id="rId2"/>
    <p:sldId id="365" r:id="rId3"/>
    <p:sldId id="367" r:id="rId4"/>
    <p:sldId id="369" r:id="rId5"/>
    <p:sldId id="370" r:id="rId6"/>
    <p:sldId id="368" r:id="rId7"/>
    <p:sldId id="3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4F2270"/>
    <a:srgbClr val="660066"/>
    <a:srgbClr val="FFD347"/>
    <a:srgbClr val="6600CC"/>
    <a:srgbClr val="9933FF"/>
    <a:srgbClr val="EAEAEA"/>
    <a:srgbClr val="421C5E"/>
    <a:srgbClr val="9999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sorterViewPr>
    <p:cViewPr>
      <p:scale>
        <a:sx n="106" d="100"/>
        <a:sy n="106" d="100"/>
      </p:scale>
      <p:origin x="0" y="-3768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trilyen.com/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767BE-3878-C2FB-AE95-C8652F441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3B803402-B0A2-B89F-E8C1-5EDF0F087493}"/>
              </a:ext>
            </a:extLst>
          </p:cNvPr>
          <p:cNvSpPr/>
          <p:nvPr/>
        </p:nvSpPr>
        <p:spPr>
          <a:xfrm rot="2484305">
            <a:off x="186437" y="2198180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5C41FD5-DCA6-C960-C4CE-B950452CA9F7}"/>
              </a:ext>
            </a:extLst>
          </p:cNvPr>
          <p:cNvSpPr/>
          <p:nvPr/>
        </p:nvSpPr>
        <p:spPr>
          <a:xfrm>
            <a:off x="11411320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04EB15-92DE-173B-2309-4E539FA625FF}"/>
              </a:ext>
            </a:extLst>
          </p:cNvPr>
          <p:cNvSpPr/>
          <p:nvPr/>
        </p:nvSpPr>
        <p:spPr>
          <a:xfrm>
            <a:off x="-12646" y="-8823"/>
            <a:ext cx="12192000" cy="6866823"/>
          </a:xfrm>
          <a:prstGeom prst="rect">
            <a:avLst/>
          </a:prstGeom>
          <a:solidFill>
            <a:srgbClr val="4F22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5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65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Customization</a:t>
            </a:r>
          </a:p>
          <a:p>
            <a:pPr algn="ctr"/>
            <a:endParaRPr lang="en-US" sz="3600" b="1" dirty="0">
              <a:solidFill>
                <a:srgbClr val="FF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500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1EF8EB47-D407-4B7E-BB97-DF6043496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77849" y="6057658"/>
            <a:ext cx="451921" cy="451921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98E4B42-4C36-4AB2-67C8-D8FEA4DBE4B4}"/>
              </a:ext>
            </a:extLst>
          </p:cNvPr>
          <p:cNvSpPr/>
          <p:nvPr/>
        </p:nvSpPr>
        <p:spPr>
          <a:xfrm rot="2484305">
            <a:off x="10488163" y="206702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2A0F384-915A-5D4C-E1FC-5549CF4A2000}"/>
              </a:ext>
            </a:extLst>
          </p:cNvPr>
          <p:cNvSpPr/>
          <p:nvPr/>
        </p:nvSpPr>
        <p:spPr>
          <a:xfrm rot="2484305">
            <a:off x="-358130" y="-21151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Eye Scan outline">
            <a:extLst>
              <a:ext uri="{FF2B5EF4-FFF2-40B4-BE49-F238E27FC236}">
                <a16:creationId xmlns:a16="http://schemas.microsoft.com/office/drawing/2014/main" id="{0DF23F83-68FE-A632-50A9-8884AC411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2588" y="1974780"/>
            <a:ext cx="848348" cy="848348"/>
          </a:xfrm>
          <a:prstGeom prst="rect">
            <a:avLst/>
          </a:prstGeom>
        </p:spPr>
      </p:pic>
      <p:pic>
        <p:nvPicPr>
          <p:cNvPr id="17" name="Graphic 16" descr="Eye Scan outline">
            <a:extLst>
              <a:ext uri="{FF2B5EF4-FFF2-40B4-BE49-F238E27FC236}">
                <a16:creationId xmlns:a16="http://schemas.microsoft.com/office/drawing/2014/main" id="{E978560E-75AF-3337-F4EA-1E8B7F0F5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793" y="3313589"/>
            <a:ext cx="648654" cy="6486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F36514-3AC1-9B8A-3B1F-E80B5970908F}"/>
              </a:ext>
            </a:extLst>
          </p:cNvPr>
          <p:cNvSpPr txBox="1"/>
          <p:nvPr/>
        </p:nvSpPr>
        <p:spPr>
          <a:xfrm>
            <a:off x="83976" y="5249944"/>
            <a:ext cx="2229969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CCFF"/>
                </a:solidFill>
              </a:rPr>
              <a:t>Sandeep Arora</a:t>
            </a:r>
          </a:p>
          <a:p>
            <a:r>
              <a:rPr lang="en-US" sz="1500" b="1" dirty="0">
                <a:solidFill>
                  <a:srgbClr val="660066"/>
                </a:solidFill>
                <a:hlinkClick r:id="rId6"/>
              </a:rPr>
              <a:t>www.trilyen.com</a:t>
            </a:r>
            <a:r>
              <a:rPr lang="en-US" sz="1500" b="1" dirty="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59D48A-B56B-A7E6-99B7-BF061FB0539B}"/>
              </a:ext>
            </a:extLst>
          </p:cNvPr>
          <p:cNvSpPr txBox="1"/>
          <p:nvPr/>
        </p:nvSpPr>
        <p:spPr>
          <a:xfrm>
            <a:off x="6346230" y="612133"/>
            <a:ext cx="62486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CCFF"/>
                </a:solidFill>
              </a:rPr>
              <a:t>Jargon buster :   what is DPO, PPO, RLHF, …</a:t>
            </a:r>
          </a:p>
        </p:txBody>
      </p:sp>
    </p:spTree>
    <p:extLst>
      <p:ext uri="{BB962C8B-B14F-4D97-AF65-F5344CB8AC3E}">
        <p14:creationId xmlns:p14="http://schemas.microsoft.com/office/powerpoint/2010/main" val="371501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F4342-5AA3-B076-7E04-5353CB74E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7A986C-65E7-FD75-EEDC-1717FC4C151F}"/>
              </a:ext>
            </a:extLst>
          </p:cNvPr>
          <p:cNvSpPr/>
          <p:nvPr/>
        </p:nvSpPr>
        <p:spPr>
          <a:xfrm>
            <a:off x="1221475" y="1405284"/>
            <a:ext cx="10270870" cy="1982150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660066"/>
                </a:solidFill>
              </a:rPr>
              <a:t>Model fine-tuning</a:t>
            </a:r>
            <a:r>
              <a:rPr lang="en-US" sz="2800" dirty="0">
                <a:solidFill>
                  <a:srgbClr val="660066"/>
                </a:solidFill>
              </a:rPr>
              <a:t> is the process of customizing a </a:t>
            </a:r>
          </a:p>
          <a:p>
            <a:r>
              <a:rPr lang="en-US" sz="2800" dirty="0">
                <a:solidFill>
                  <a:srgbClr val="660066"/>
                </a:solidFill>
              </a:rPr>
              <a:t>pre-trained AI model to perform better on your </a:t>
            </a:r>
            <a:r>
              <a:rPr lang="en-US" sz="2800" b="1" dirty="0">
                <a:solidFill>
                  <a:srgbClr val="660066"/>
                </a:solidFill>
                <a:highlight>
                  <a:srgbClr val="FFCCFF"/>
                </a:highlight>
              </a:rPr>
              <a:t>business domain </a:t>
            </a:r>
            <a:r>
              <a:rPr lang="en-US" sz="2800" dirty="0">
                <a:solidFill>
                  <a:srgbClr val="660066"/>
                </a:solidFill>
              </a:rPr>
              <a:t>or </a:t>
            </a:r>
            <a:r>
              <a:rPr lang="en-US" sz="2800" b="1" dirty="0">
                <a:solidFill>
                  <a:srgbClr val="660066"/>
                </a:solidFill>
                <a:highlight>
                  <a:srgbClr val="FFCCFF"/>
                </a:highlight>
              </a:rPr>
              <a:t>specific tasks </a:t>
            </a:r>
            <a:r>
              <a:rPr lang="en-US" sz="2800" dirty="0">
                <a:solidFill>
                  <a:srgbClr val="660066"/>
                </a:solidFill>
              </a:rPr>
              <a:t>— making it smarter for </a:t>
            </a:r>
            <a:r>
              <a:rPr lang="en-US" sz="2800" dirty="0">
                <a:solidFill>
                  <a:srgbClr val="660066"/>
                </a:solidFill>
                <a:highlight>
                  <a:srgbClr val="FFCCFF"/>
                </a:highlight>
              </a:rPr>
              <a:t>your business needs</a:t>
            </a:r>
            <a:r>
              <a:rPr lang="en-US" sz="2800" dirty="0">
                <a:solidFill>
                  <a:srgbClr val="660066"/>
                </a:solidFill>
              </a:rPr>
              <a:t>.</a:t>
            </a:r>
            <a:endParaRPr lang="en-US" sz="28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7BB1FA-8BD0-D3A2-5903-88BA1BBBE2D9}"/>
              </a:ext>
            </a:extLst>
          </p:cNvPr>
          <p:cNvSpPr txBox="1"/>
          <p:nvPr/>
        </p:nvSpPr>
        <p:spPr>
          <a:xfrm>
            <a:off x="426182" y="1737796"/>
            <a:ext cx="692417" cy="231113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886854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16C33-11E3-32A5-FEFA-D3DDB2773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24DA69A-BEF4-43CA-630C-E489C4755535}"/>
              </a:ext>
            </a:extLst>
          </p:cNvPr>
          <p:cNvSpPr/>
          <p:nvPr/>
        </p:nvSpPr>
        <p:spPr>
          <a:xfrm>
            <a:off x="5668786" y="1114341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learns new domain or task specific behavior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Classification, structured extraction, formatting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cost by replacing long prompts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2DADD71-8350-7068-0896-37F4E6C4F27B}"/>
              </a:ext>
            </a:extLst>
          </p:cNvPr>
          <p:cNvSpPr/>
          <p:nvPr/>
        </p:nvSpPr>
        <p:spPr>
          <a:xfrm>
            <a:off x="301336" y="1089574"/>
            <a:ext cx="4830048" cy="676777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Supervised Fine-Tuning </a:t>
            </a:r>
          </a:p>
          <a:p>
            <a:pPr algn="ctr"/>
            <a:endParaRPr lang="en-US" sz="1400" dirty="0"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347F547-1BA2-C9B8-FA94-19E6E5CF6F6C}"/>
              </a:ext>
            </a:extLst>
          </p:cNvPr>
          <p:cNvSpPr/>
          <p:nvPr/>
        </p:nvSpPr>
        <p:spPr>
          <a:xfrm>
            <a:off x="290945" y="1987541"/>
            <a:ext cx="4840439" cy="1005410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Direct Preference Optimization (DPO)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D2FC4A-DD89-C869-AB6E-6F5ECD3C7891}"/>
              </a:ext>
            </a:extLst>
          </p:cNvPr>
          <p:cNvSpPr/>
          <p:nvPr/>
        </p:nvSpPr>
        <p:spPr>
          <a:xfrm>
            <a:off x="301336" y="4365043"/>
            <a:ext cx="4830048" cy="662401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</a:p>
          <a:p>
            <a:pPr algn="ctr"/>
            <a:endParaRPr lang="en-US" sz="1400" b="1" dirty="0"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5347FA-E805-E790-B19B-32CA01B4C2EE}"/>
              </a:ext>
            </a:extLst>
          </p:cNvPr>
          <p:cNvSpPr/>
          <p:nvPr/>
        </p:nvSpPr>
        <p:spPr>
          <a:xfrm>
            <a:off x="5686106" y="2201921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Learns human like preferences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 chatbot to brand tone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a model to favor certain output over others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Kind of subjective alignment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E48B63-8BF0-75ED-F900-C465859FD754}"/>
              </a:ext>
            </a:extLst>
          </p:cNvPr>
          <p:cNvSpPr/>
          <p:nvPr/>
        </p:nvSpPr>
        <p:spPr>
          <a:xfrm>
            <a:off x="5672252" y="3320671"/>
            <a:ext cx="5342112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 a model to nuanced &amp; complex human preferences  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 Multi-turn reasoning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Medical, Legal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B63F9-38B5-14E8-5572-320577A807ED}"/>
              </a:ext>
            </a:extLst>
          </p:cNvPr>
          <p:cNvSpPr/>
          <p:nvPr/>
        </p:nvSpPr>
        <p:spPr>
          <a:xfrm>
            <a:off x="5710346" y="4293953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smaller model learns to mimic a larger model  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 models on the edge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59793EC-1DC8-8BC0-EDA6-DCB114C5D18E}"/>
              </a:ext>
            </a:extLst>
          </p:cNvPr>
          <p:cNvSpPr/>
          <p:nvPr/>
        </p:nvSpPr>
        <p:spPr>
          <a:xfrm>
            <a:off x="290945" y="3153427"/>
            <a:ext cx="4840439" cy="1005410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Reinforcement Fine-tuning</a:t>
            </a:r>
          </a:p>
          <a:p>
            <a:endParaRPr lang="en-US" sz="1200" b="1" dirty="0">
              <a:solidFill>
                <a:srgbClr val="FFCC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9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981FB-E2A7-6858-3F7E-02F5EB8BB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65E6FC-BAE9-E0B4-7B48-F94A8C2E5336}"/>
              </a:ext>
            </a:extLst>
          </p:cNvPr>
          <p:cNvSpPr/>
          <p:nvPr/>
        </p:nvSpPr>
        <p:spPr>
          <a:xfrm>
            <a:off x="5564876" y="127200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learns domain or task specific behavior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Classification, structured extraction, formatting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cost by replacing long prompts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48C8382-2C2D-382A-B4B8-D0BE122A18EF}"/>
              </a:ext>
            </a:extLst>
          </p:cNvPr>
          <p:cNvSpPr/>
          <p:nvPr/>
        </p:nvSpPr>
        <p:spPr>
          <a:xfrm>
            <a:off x="228600" y="154320"/>
            <a:ext cx="4830048" cy="676777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Supervised Fine-Tuning </a:t>
            </a:r>
          </a:p>
          <a:p>
            <a:pPr algn="ctr"/>
            <a:endParaRPr lang="en-US" sz="1400" dirty="0"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96091-78A2-DB8D-BEBF-913C9FCE0D9E}"/>
              </a:ext>
            </a:extLst>
          </p:cNvPr>
          <p:cNvSpPr txBox="1"/>
          <p:nvPr/>
        </p:nvSpPr>
        <p:spPr>
          <a:xfrm>
            <a:off x="3803070" y="1343066"/>
            <a:ext cx="78451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Teach a model specific skills using </a:t>
            </a:r>
            <a:r>
              <a:rPr lang="en-US" b="1" dirty="0"/>
              <a:t>supervised fine-tuning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Step 1</a:t>
            </a:r>
            <a:r>
              <a:rPr lang="en-US" dirty="0"/>
              <a:t>: Collect high-quality input-output pairs (e.g., questions &amp; correct answers).</a:t>
            </a:r>
            <a:br>
              <a:rPr lang="en-US" dirty="0"/>
            </a:br>
            <a:r>
              <a:rPr lang="en-US" b="1" dirty="0"/>
              <a:t>Step 2</a:t>
            </a:r>
            <a:r>
              <a:rPr lang="en-US" dirty="0"/>
              <a:t>: Fine-tune the </a:t>
            </a:r>
            <a:r>
              <a:rPr lang="en-US" b="1" dirty="0"/>
              <a:t>Base Model</a:t>
            </a:r>
            <a:r>
              <a:rPr lang="en-US" dirty="0"/>
              <a:t> directly on this data, so it learns to replicate the desired behavior or task..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30476C-8302-450B-D8E2-DD4155D7FF5F}"/>
              </a:ext>
            </a:extLst>
          </p:cNvPr>
          <p:cNvSpPr/>
          <p:nvPr/>
        </p:nvSpPr>
        <p:spPr>
          <a:xfrm>
            <a:off x="573920" y="1363159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7DD09C-70D0-9421-02AD-4DE414518161}"/>
              </a:ext>
            </a:extLst>
          </p:cNvPr>
          <p:cNvSpPr txBox="1"/>
          <p:nvPr/>
        </p:nvSpPr>
        <p:spPr>
          <a:xfrm>
            <a:off x="1650427" y="1363159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608C7C4-7648-903F-E624-858272212C28}"/>
              </a:ext>
            </a:extLst>
          </p:cNvPr>
          <p:cNvSpPr/>
          <p:nvPr/>
        </p:nvSpPr>
        <p:spPr>
          <a:xfrm>
            <a:off x="587772" y="2120209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6DC331-955D-19F3-EEF2-A28F4FA8498F}"/>
              </a:ext>
            </a:extLst>
          </p:cNvPr>
          <p:cNvSpPr txBox="1"/>
          <p:nvPr/>
        </p:nvSpPr>
        <p:spPr>
          <a:xfrm>
            <a:off x="1659088" y="2120210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709E20A-7A93-B0F2-D594-99C76653D725}"/>
              </a:ext>
            </a:extLst>
          </p:cNvPr>
          <p:cNvSpPr/>
          <p:nvPr/>
        </p:nvSpPr>
        <p:spPr>
          <a:xfrm>
            <a:off x="587772" y="1719914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53E920-0B48-5ABB-ED67-451EC7C70BB9}"/>
              </a:ext>
            </a:extLst>
          </p:cNvPr>
          <p:cNvSpPr txBox="1"/>
          <p:nvPr/>
        </p:nvSpPr>
        <p:spPr>
          <a:xfrm>
            <a:off x="1664279" y="1719914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971D891-4650-00C8-5E36-C54BDE72AFCD}"/>
              </a:ext>
            </a:extLst>
          </p:cNvPr>
          <p:cNvSpPr/>
          <p:nvPr/>
        </p:nvSpPr>
        <p:spPr>
          <a:xfrm>
            <a:off x="591238" y="2461130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D6E41B-AFA7-1B98-DBEC-FA2127DC6DEE}"/>
              </a:ext>
            </a:extLst>
          </p:cNvPr>
          <p:cNvSpPr txBox="1"/>
          <p:nvPr/>
        </p:nvSpPr>
        <p:spPr>
          <a:xfrm>
            <a:off x="1667745" y="2461130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AB0BE20-B0F1-33E5-2806-44866F79A083}"/>
              </a:ext>
            </a:extLst>
          </p:cNvPr>
          <p:cNvSpPr/>
          <p:nvPr/>
        </p:nvSpPr>
        <p:spPr>
          <a:xfrm>
            <a:off x="605090" y="1036094"/>
            <a:ext cx="1076508" cy="30777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42E6DB2-62EB-3300-9CBF-F0A30983F37A}"/>
              </a:ext>
            </a:extLst>
          </p:cNvPr>
          <p:cNvSpPr/>
          <p:nvPr/>
        </p:nvSpPr>
        <p:spPr>
          <a:xfrm>
            <a:off x="583262" y="2762618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57D459-AB4E-819D-3CEA-36ADFFDB28CC}"/>
              </a:ext>
            </a:extLst>
          </p:cNvPr>
          <p:cNvSpPr txBox="1"/>
          <p:nvPr/>
        </p:nvSpPr>
        <p:spPr>
          <a:xfrm>
            <a:off x="1681597" y="2755540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2FF474-E4D0-690E-7533-AA32B8F26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71" y="3709534"/>
            <a:ext cx="9564435" cy="28769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B29DB6-9F04-9F4B-F077-B58BF87991A1}"/>
              </a:ext>
            </a:extLst>
          </p:cNvPr>
          <p:cNvSpPr txBox="1"/>
          <p:nvPr/>
        </p:nvSpPr>
        <p:spPr>
          <a:xfrm>
            <a:off x="571494" y="6524445"/>
            <a:ext cx="11658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https://cookbook.openai.com/examples/fine_tuning_direct_preference_optimization_guide</a:t>
            </a:r>
          </a:p>
        </p:txBody>
      </p:sp>
    </p:spTree>
    <p:extLst>
      <p:ext uri="{BB962C8B-B14F-4D97-AF65-F5344CB8AC3E}">
        <p14:creationId xmlns:p14="http://schemas.microsoft.com/office/powerpoint/2010/main" val="396498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68388-E487-C3D6-E774-3BF37E597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508B93-5C36-0707-4A47-195D794E89D9}"/>
              </a:ext>
            </a:extLst>
          </p:cNvPr>
          <p:cNvSpPr txBox="1"/>
          <p:nvPr/>
        </p:nvSpPr>
        <p:spPr>
          <a:xfrm>
            <a:off x="5185060" y="1706765"/>
            <a:ext cx="70069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Teach a model </a:t>
            </a:r>
            <a:r>
              <a:rPr lang="en-US" b="1" dirty="0"/>
              <a:t>human preferences </a:t>
            </a:r>
            <a:r>
              <a:rPr lang="en-US" dirty="0"/>
              <a:t> using </a:t>
            </a:r>
            <a:r>
              <a:rPr lang="en-US" b="1" dirty="0"/>
              <a:t>direct preference optimization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Step 1</a:t>
            </a:r>
            <a:r>
              <a:rPr lang="en-US" dirty="0"/>
              <a:t>: Collect prompt-response pairs with human or AI rankings (e.g., Response A is better than B).</a:t>
            </a:r>
            <a:br>
              <a:rPr lang="en-US" dirty="0"/>
            </a:br>
            <a:r>
              <a:rPr lang="en-US" b="1" dirty="0"/>
              <a:t>Step 2</a:t>
            </a:r>
            <a:r>
              <a:rPr lang="en-US" dirty="0"/>
              <a:t>: Fine-tune the </a:t>
            </a:r>
            <a:r>
              <a:rPr lang="en-US" b="1" dirty="0"/>
              <a:t>Base Model</a:t>
            </a:r>
            <a:r>
              <a:rPr lang="en-US" dirty="0"/>
              <a:t> to prefer higher-ranked responses without needing a separate reward model.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8F754F-132F-0466-E532-01647E1DB438}"/>
              </a:ext>
            </a:extLst>
          </p:cNvPr>
          <p:cNvSpPr/>
          <p:nvPr/>
        </p:nvSpPr>
        <p:spPr>
          <a:xfrm>
            <a:off x="259772" y="189914"/>
            <a:ext cx="4840439" cy="1005410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Direct Preference Optimization (DPO)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996D7C-C706-4497-A43B-6ADEBE394BC5}"/>
              </a:ext>
            </a:extLst>
          </p:cNvPr>
          <p:cNvSpPr/>
          <p:nvPr/>
        </p:nvSpPr>
        <p:spPr>
          <a:xfrm>
            <a:off x="5893926" y="404294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Learns human like preferences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 chatbot to brand tone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a model to favor certain output over others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Kind of subjective alignment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340E93B-2F59-6572-DB24-54308F6A06E2}"/>
              </a:ext>
            </a:extLst>
          </p:cNvPr>
          <p:cNvSpPr/>
          <p:nvPr/>
        </p:nvSpPr>
        <p:spPr>
          <a:xfrm>
            <a:off x="314145" y="1726844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989FD6-DFC9-0300-05C4-02DEFE3301B4}"/>
              </a:ext>
            </a:extLst>
          </p:cNvPr>
          <p:cNvSpPr txBox="1"/>
          <p:nvPr/>
        </p:nvSpPr>
        <p:spPr>
          <a:xfrm>
            <a:off x="1598472" y="1726844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Good Output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F89744-AFB8-CA94-5A0F-DDA00A87E077}"/>
              </a:ext>
            </a:extLst>
          </p:cNvPr>
          <p:cNvSpPr/>
          <p:nvPr/>
        </p:nvSpPr>
        <p:spPr>
          <a:xfrm>
            <a:off x="327997" y="2483894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B705BD-E95F-0566-A729-55FAAB0CC714}"/>
              </a:ext>
            </a:extLst>
          </p:cNvPr>
          <p:cNvSpPr txBox="1"/>
          <p:nvPr/>
        </p:nvSpPr>
        <p:spPr>
          <a:xfrm>
            <a:off x="1607133" y="2483895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Good Output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D3A8A11-C7A4-DE19-943D-0048486E39A8}"/>
              </a:ext>
            </a:extLst>
          </p:cNvPr>
          <p:cNvSpPr/>
          <p:nvPr/>
        </p:nvSpPr>
        <p:spPr>
          <a:xfrm>
            <a:off x="327997" y="2083599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1347C-8DE9-400B-B479-77430AEB5242}"/>
              </a:ext>
            </a:extLst>
          </p:cNvPr>
          <p:cNvSpPr txBox="1"/>
          <p:nvPr/>
        </p:nvSpPr>
        <p:spPr>
          <a:xfrm>
            <a:off x="1612324" y="2083599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Good Output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5F5ACD2-7BE1-C006-6DF9-2A138D403A05}"/>
              </a:ext>
            </a:extLst>
          </p:cNvPr>
          <p:cNvSpPr/>
          <p:nvPr/>
        </p:nvSpPr>
        <p:spPr>
          <a:xfrm>
            <a:off x="331463" y="2824815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393FBF-665E-37D7-C32A-EDB36E631FAE}"/>
              </a:ext>
            </a:extLst>
          </p:cNvPr>
          <p:cNvSpPr txBox="1"/>
          <p:nvPr/>
        </p:nvSpPr>
        <p:spPr>
          <a:xfrm>
            <a:off x="1615790" y="2824815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Good Output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E95F5FD-2D7C-7354-470E-4DF68E6727B7}"/>
              </a:ext>
            </a:extLst>
          </p:cNvPr>
          <p:cNvSpPr/>
          <p:nvPr/>
        </p:nvSpPr>
        <p:spPr>
          <a:xfrm>
            <a:off x="345315" y="1399779"/>
            <a:ext cx="1076508" cy="30777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05FE15-28FC-9567-9D46-2336228D1EE3}"/>
              </a:ext>
            </a:extLst>
          </p:cNvPr>
          <p:cNvSpPr/>
          <p:nvPr/>
        </p:nvSpPr>
        <p:spPr>
          <a:xfrm>
            <a:off x="345315" y="3181570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1060AC-89E6-51D7-DD0A-2464DF379206}"/>
              </a:ext>
            </a:extLst>
          </p:cNvPr>
          <p:cNvSpPr txBox="1"/>
          <p:nvPr/>
        </p:nvSpPr>
        <p:spPr>
          <a:xfrm>
            <a:off x="1629642" y="3181570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Good 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D1175E-8E3A-0574-3DB0-39705AFB7C92}"/>
              </a:ext>
            </a:extLst>
          </p:cNvPr>
          <p:cNvSpPr txBox="1"/>
          <p:nvPr/>
        </p:nvSpPr>
        <p:spPr>
          <a:xfrm>
            <a:off x="2810745" y="1712988"/>
            <a:ext cx="1163782" cy="30777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Bad Output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17418-7A1F-7E86-01EB-A65AFB463DFC}"/>
              </a:ext>
            </a:extLst>
          </p:cNvPr>
          <p:cNvSpPr txBox="1"/>
          <p:nvPr/>
        </p:nvSpPr>
        <p:spPr>
          <a:xfrm>
            <a:off x="2819406" y="2470039"/>
            <a:ext cx="1163782" cy="30777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Bad Output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610E47-A3F2-78C8-C6DE-ED73B5B7F50A}"/>
              </a:ext>
            </a:extLst>
          </p:cNvPr>
          <p:cNvSpPr txBox="1"/>
          <p:nvPr/>
        </p:nvSpPr>
        <p:spPr>
          <a:xfrm>
            <a:off x="2824597" y="2069743"/>
            <a:ext cx="1163782" cy="30777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Bad Output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B6546F-6205-B948-C5BE-E90CF12D8282}"/>
              </a:ext>
            </a:extLst>
          </p:cNvPr>
          <p:cNvSpPr txBox="1"/>
          <p:nvPr/>
        </p:nvSpPr>
        <p:spPr>
          <a:xfrm>
            <a:off x="2828063" y="2810959"/>
            <a:ext cx="1163782" cy="30777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Bad Output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79EB66-795C-8F9E-AD47-8B4385E25DEB}"/>
              </a:ext>
            </a:extLst>
          </p:cNvPr>
          <p:cNvSpPr txBox="1"/>
          <p:nvPr/>
        </p:nvSpPr>
        <p:spPr>
          <a:xfrm>
            <a:off x="2841915" y="3167714"/>
            <a:ext cx="1163782" cy="30777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Bad Output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8C30AC3-98FE-CD77-43EE-584150D3F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61" y="4666287"/>
            <a:ext cx="9564435" cy="139084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8217CC-1D35-32B5-BC0F-341B7AEC654C}"/>
              </a:ext>
            </a:extLst>
          </p:cNvPr>
          <p:cNvSpPr txBox="1"/>
          <p:nvPr/>
        </p:nvSpPr>
        <p:spPr>
          <a:xfrm>
            <a:off x="571494" y="6524445"/>
            <a:ext cx="11658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https://cookbook.openai.com/examples/fine_tuning_direct_preference_optimization_guide</a:t>
            </a:r>
          </a:p>
        </p:txBody>
      </p:sp>
    </p:spTree>
    <p:extLst>
      <p:ext uri="{BB962C8B-B14F-4D97-AF65-F5344CB8AC3E}">
        <p14:creationId xmlns:p14="http://schemas.microsoft.com/office/powerpoint/2010/main" val="3608377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8B35E-3E9D-2C0A-330C-C9F54F4BB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871026-90A6-54C6-861F-973DA6ACF1F6}"/>
              </a:ext>
            </a:extLst>
          </p:cNvPr>
          <p:cNvSpPr/>
          <p:nvPr/>
        </p:nvSpPr>
        <p:spPr>
          <a:xfrm>
            <a:off x="259772" y="264754"/>
            <a:ext cx="4840439" cy="559261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Reinforcement Fine-tuning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E1079-DD96-D9E4-13C5-5C071AC7C64E}"/>
              </a:ext>
            </a:extLst>
          </p:cNvPr>
          <p:cNvSpPr txBox="1"/>
          <p:nvPr/>
        </p:nvSpPr>
        <p:spPr>
          <a:xfrm>
            <a:off x="135081" y="979387"/>
            <a:ext cx="117625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What is RLHF ? </a:t>
            </a:r>
          </a:p>
          <a:p>
            <a:r>
              <a:rPr lang="en-US" dirty="0"/>
              <a:t>RLHF is a </a:t>
            </a:r>
            <a:r>
              <a:rPr lang="en-US" b="1" dirty="0"/>
              <a:t>training framework </a:t>
            </a:r>
            <a:r>
              <a:rPr lang="en-US" dirty="0"/>
              <a:t>that teaches AI models to follow </a:t>
            </a:r>
            <a:r>
              <a:rPr lang="en-US" b="1" dirty="0"/>
              <a:t>human preferences</a:t>
            </a:r>
            <a:r>
              <a:rPr lang="en-US" dirty="0"/>
              <a:t> by combining </a:t>
            </a:r>
            <a:r>
              <a:rPr lang="en-US" b="1" dirty="0"/>
              <a:t>human feedback</a:t>
            </a:r>
            <a:r>
              <a:rPr lang="en-US" dirty="0"/>
              <a:t> with </a:t>
            </a:r>
            <a:r>
              <a:rPr lang="en-US" b="1" dirty="0"/>
              <a:t>reinforcement learning techniques</a:t>
            </a:r>
            <a:r>
              <a:rPr lang="en-US" dirty="0"/>
              <a:t>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5756726-F596-58E3-7ABE-3857071880DD}"/>
              </a:ext>
            </a:extLst>
          </p:cNvPr>
          <p:cNvSpPr/>
          <p:nvPr/>
        </p:nvSpPr>
        <p:spPr>
          <a:xfrm>
            <a:off x="5672252" y="276131"/>
            <a:ext cx="5342112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 a model to nuanced &amp; complex human preferences  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Multi-turn reasoning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Medical, Legal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1D7436D-D808-8555-A7CA-0C76E225D510}"/>
              </a:ext>
            </a:extLst>
          </p:cNvPr>
          <p:cNvSpPr/>
          <p:nvPr/>
        </p:nvSpPr>
        <p:spPr>
          <a:xfrm>
            <a:off x="259772" y="2164953"/>
            <a:ext cx="2888673" cy="349829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 Build the Reward Model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4EE663-B172-9A22-0638-C960DE669FF9}"/>
              </a:ext>
            </a:extLst>
          </p:cNvPr>
          <p:cNvSpPr txBox="1"/>
          <p:nvPr/>
        </p:nvSpPr>
        <p:spPr>
          <a:xfrm>
            <a:off x="262369" y="2538025"/>
            <a:ext cx="609426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Start with a Base Model (pretrained language model)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Generate multiple responses for a prompt using the base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Humans compare responses and select the preferred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Train a Reward Model (RM) to predict human preferences</a:t>
            </a:r>
          </a:p>
          <a:p>
            <a:r>
              <a:rPr lang="en-US" sz="1400" dirty="0"/>
              <a:t>Reward Model has learnt to score new responses based on past human choices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FF714C-B613-A896-7A7F-D5ECDDF0509F}"/>
              </a:ext>
            </a:extLst>
          </p:cNvPr>
          <p:cNvSpPr/>
          <p:nvPr/>
        </p:nvSpPr>
        <p:spPr>
          <a:xfrm>
            <a:off x="266698" y="4011068"/>
            <a:ext cx="4833513" cy="349829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2: Fine-Tune the base model using PPO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C09498-3F77-3EE5-6DCB-22F5913624DF}"/>
              </a:ext>
            </a:extLst>
          </p:cNvPr>
          <p:cNvSpPr txBox="1"/>
          <p:nvPr/>
        </p:nvSpPr>
        <p:spPr>
          <a:xfrm>
            <a:off x="269294" y="4384140"/>
            <a:ext cx="837594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Start with the same Base Model (pretrained language model)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Build your prompt database, which is real-world user queries or task-specific inputs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Generate response and use the Reward Model to assign scores to new model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Apply PPO (Proximal Policy Optimization)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→ A reinforcement learning algorithm that updates the base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Goal: Make the model generate responses that maximize reward (i.e., human preference)</a:t>
            </a:r>
          </a:p>
        </p:txBody>
      </p:sp>
    </p:spTree>
    <p:extLst>
      <p:ext uri="{BB962C8B-B14F-4D97-AF65-F5344CB8AC3E}">
        <p14:creationId xmlns:p14="http://schemas.microsoft.com/office/powerpoint/2010/main" val="28485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8294F-DFC9-32A4-0092-247B3C48A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8AEAD-45AD-6EF5-5113-30FF7B3C5669}"/>
              </a:ext>
            </a:extLst>
          </p:cNvPr>
          <p:cNvSpPr txBox="1"/>
          <p:nvPr/>
        </p:nvSpPr>
        <p:spPr>
          <a:xfrm>
            <a:off x="135081" y="4449962"/>
            <a:ext cx="117625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Teach a smaller model to behave like a larger model on a specific task </a:t>
            </a:r>
            <a:br>
              <a:rPr lang="en-US" dirty="0"/>
            </a:br>
            <a:r>
              <a:rPr lang="en-US" b="1" dirty="0"/>
              <a:t>Step 1</a:t>
            </a:r>
            <a:r>
              <a:rPr lang="en-US" dirty="0"/>
              <a:t>: The large, high-performing </a:t>
            </a:r>
            <a:r>
              <a:rPr lang="en-US" b="1" dirty="0"/>
              <a:t>Teacher Model</a:t>
            </a:r>
            <a:r>
              <a:rPr lang="en-US" dirty="0"/>
              <a:t> generates responses to a wide range of prompts.</a:t>
            </a:r>
            <a:br>
              <a:rPr lang="en-US" dirty="0"/>
            </a:br>
            <a:r>
              <a:rPr lang="en-US" b="1" dirty="0"/>
              <a:t>Step 2</a:t>
            </a:r>
            <a:r>
              <a:rPr lang="en-US" dirty="0"/>
              <a:t>: A smaller </a:t>
            </a:r>
            <a:r>
              <a:rPr lang="en-US" b="1" dirty="0"/>
              <a:t>Student Model</a:t>
            </a:r>
            <a:r>
              <a:rPr lang="en-US" dirty="0"/>
              <a:t> is trained to mimic those responses, achieving similar quality with faster and lighter performance.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715A86-8B5B-6CFC-295F-36B9BB7F5134}"/>
              </a:ext>
            </a:extLst>
          </p:cNvPr>
          <p:cNvSpPr/>
          <p:nvPr/>
        </p:nvSpPr>
        <p:spPr>
          <a:xfrm>
            <a:off x="301336" y="312597"/>
            <a:ext cx="4830048" cy="662401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</a:p>
          <a:p>
            <a:pPr algn="ctr"/>
            <a:endParaRPr lang="en-US" sz="1400" b="1" dirty="0"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49CA06-71E1-435B-5CA8-EC78DB571880}"/>
              </a:ext>
            </a:extLst>
          </p:cNvPr>
          <p:cNvSpPr/>
          <p:nvPr/>
        </p:nvSpPr>
        <p:spPr>
          <a:xfrm>
            <a:off x="5949338" y="199943"/>
            <a:ext cx="5941325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smaller model learns to mimic a larger model  on a specific task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 models on the edge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D452A7-DB88-02B7-76BD-A97A26F18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7710"/>
            <a:ext cx="3767216" cy="308226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387A8C6-325D-9AFC-A197-A67649C316F7}"/>
              </a:ext>
            </a:extLst>
          </p:cNvPr>
          <p:cNvSpPr/>
          <p:nvPr/>
        </p:nvSpPr>
        <p:spPr>
          <a:xfrm>
            <a:off x="3535331" y="1903491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FE4C44-9699-356D-E6E4-2762BCB02223}"/>
              </a:ext>
            </a:extLst>
          </p:cNvPr>
          <p:cNvSpPr txBox="1"/>
          <p:nvPr/>
        </p:nvSpPr>
        <p:spPr>
          <a:xfrm>
            <a:off x="4611838" y="1903491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BF95E58-8E55-9163-9B7B-75C681D7C56A}"/>
              </a:ext>
            </a:extLst>
          </p:cNvPr>
          <p:cNvSpPr/>
          <p:nvPr/>
        </p:nvSpPr>
        <p:spPr>
          <a:xfrm>
            <a:off x="3549183" y="2660541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87B9AD-7D4F-5343-A982-40D2B9019EC0}"/>
              </a:ext>
            </a:extLst>
          </p:cNvPr>
          <p:cNvSpPr txBox="1"/>
          <p:nvPr/>
        </p:nvSpPr>
        <p:spPr>
          <a:xfrm>
            <a:off x="4620499" y="2660542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CF9522A-B532-D9DF-A070-653B9B4383ED}"/>
              </a:ext>
            </a:extLst>
          </p:cNvPr>
          <p:cNvSpPr/>
          <p:nvPr/>
        </p:nvSpPr>
        <p:spPr>
          <a:xfrm>
            <a:off x="3549183" y="2260246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9A6FE5-7407-7485-EB4F-9D50DB5D3B8E}"/>
              </a:ext>
            </a:extLst>
          </p:cNvPr>
          <p:cNvSpPr txBox="1"/>
          <p:nvPr/>
        </p:nvSpPr>
        <p:spPr>
          <a:xfrm>
            <a:off x="4625690" y="2260246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A4B5777-0B09-0518-B106-06F0BC364314}"/>
              </a:ext>
            </a:extLst>
          </p:cNvPr>
          <p:cNvSpPr/>
          <p:nvPr/>
        </p:nvSpPr>
        <p:spPr>
          <a:xfrm>
            <a:off x="3552649" y="3001462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2BD0AD-B293-F29B-2507-C8C06ACA8F0B}"/>
              </a:ext>
            </a:extLst>
          </p:cNvPr>
          <p:cNvSpPr txBox="1"/>
          <p:nvPr/>
        </p:nvSpPr>
        <p:spPr>
          <a:xfrm>
            <a:off x="4629156" y="3001462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637CE15-B685-A97C-C652-970D054EF493}"/>
              </a:ext>
            </a:extLst>
          </p:cNvPr>
          <p:cNvSpPr/>
          <p:nvPr/>
        </p:nvSpPr>
        <p:spPr>
          <a:xfrm>
            <a:off x="3221802" y="1519818"/>
            <a:ext cx="3137436" cy="29115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Model generated Data</a:t>
            </a:r>
            <a:endParaRPr lang="en-US" sz="20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E935311-129A-BF82-7F8B-F05D905EE0FE}"/>
              </a:ext>
            </a:extLst>
          </p:cNvPr>
          <p:cNvSpPr/>
          <p:nvPr/>
        </p:nvSpPr>
        <p:spPr>
          <a:xfrm>
            <a:off x="3566501" y="3358217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3D4396-C3C7-182A-3178-75DF16BC1526}"/>
              </a:ext>
            </a:extLst>
          </p:cNvPr>
          <p:cNvSpPr txBox="1"/>
          <p:nvPr/>
        </p:nvSpPr>
        <p:spPr>
          <a:xfrm>
            <a:off x="4643008" y="3358217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A80668-0E7B-F9BA-EC76-F16B089BD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403" y="1428921"/>
            <a:ext cx="3115273" cy="2463239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AE46BC5F-A34D-5293-67CE-D9CA71B69BAD}"/>
              </a:ext>
            </a:extLst>
          </p:cNvPr>
          <p:cNvSpPr/>
          <p:nvPr/>
        </p:nvSpPr>
        <p:spPr>
          <a:xfrm>
            <a:off x="6754091" y="2343988"/>
            <a:ext cx="914400" cy="624330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4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8366</TotalTime>
  <Words>647</Words>
  <Application>Microsoft Office PowerPoint</Application>
  <PresentationFormat>Widescreen</PresentationFormat>
  <Paragraphs>97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532</cp:revision>
  <dcterms:created xsi:type="dcterms:W3CDTF">2024-02-17T16:11:40Z</dcterms:created>
  <dcterms:modified xsi:type="dcterms:W3CDTF">2025-07-17T13:18:01Z</dcterms:modified>
</cp:coreProperties>
</file>