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386" r:id="rId3"/>
    <p:sldId id="446" r:id="rId4"/>
    <p:sldId id="462" r:id="rId5"/>
    <p:sldId id="452" r:id="rId6"/>
    <p:sldId id="465" r:id="rId7"/>
    <p:sldId id="463" r:id="rId8"/>
    <p:sldId id="454" r:id="rId9"/>
    <p:sldId id="455" r:id="rId10"/>
    <p:sldId id="456" r:id="rId11"/>
    <p:sldId id="459" r:id="rId12"/>
    <p:sldId id="466" r:id="rId13"/>
    <p:sldId id="457" r:id="rId14"/>
    <p:sldId id="432" r:id="rId15"/>
    <p:sldId id="44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FF"/>
    <a:srgbClr val="660066"/>
    <a:srgbClr val="9900CC"/>
    <a:srgbClr val="FFCCFF"/>
    <a:srgbClr val="FF79FF"/>
    <a:srgbClr val="660033"/>
    <a:srgbClr val="FF9933"/>
    <a:srgbClr val="9A009A"/>
    <a:srgbClr val="800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29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1411320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-12646" y="-8823"/>
            <a:ext cx="12192000" cy="4782956"/>
          </a:xfrm>
          <a:prstGeom prst="rect">
            <a:avLst/>
          </a:prstGeom>
          <a:gradFill flip="none" rotWithShape="1">
            <a:gsLst>
              <a:gs pos="0">
                <a:srgbClr val="4F2270">
                  <a:shade val="30000"/>
                  <a:satMod val="115000"/>
                </a:srgbClr>
              </a:gs>
              <a:gs pos="29000">
                <a:srgbClr val="4F2270"/>
              </a:gs>
              <a:gs pos="100000">
                <a:srgbClr val="4F227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0" b="1" dirty="0" err="1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DeepLearning</a:t>
            </a:r>
            <a:r>
              <a:rPr lang="en-US" sz="65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77849" y="6057658"/>
            <a:ext cx="451921" cy="451921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1FC26FC-5897-CF43-3460-49218E64E699}"/>
              </a:ext>
            </a:extLst>
          </p:cNvPr>
          <p:cNvSpPr/>
          <p:nvPr/>
        </p:nvSpPr>
        <p:spPr>
          <a:xfrm rot="2484305">
            <a:off x="11019279" y="4326724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2715FA7-4961-5FEF-485B-1BF755A73D75}"/>
              </a:ext>
            </a:extLst>
          </p:cNvPr>
          <p:cNvSpPr/>
          <p:nvPr/>
        </p:nvSpPr>
        <p:spPr>
          <a:xfrm rot="2484305">
            <a:off x="1835047" y="17691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Eye Scan outline">
            <a:extLst>
              <a:ext uri="{FF2B5EF4-FFF2-40B4-BE49-F238E27FC236}">
                <a16:creationId xmlns:a16="http://schemas.microsoft.com/office/drawing/2014/main" id="{A99B6ABC-1DDA-759F-4086-43AED8E36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611" y="-20284"/>
            <a:ext cx="1059024" cy="1059024"/>
          </a:xfrm>
          <a:prstGeom prst="rect">
            <a:avLst/>
          </a:prstGeom>
        </p:spPr>
      </p:pic>
      <p:pic>
        <p:nvPicPr>
          <p:cNvPr id="17" name="Graphic 16" descr="Eye Scan outline">
            <a:extLst>
              <a:ext uri="{FF2B5EF4-FFF2-40B4-BE49-F238E27FC236}">
                <a16:creationId xmlns:a16="http://schemas.microsoft.com/office/drawing/2014/main" id="{8BA59887-2212-B5E4-2D8B-9AC74996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793" y="3313589"/>
            <a:ext cx="648654" cy="6486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0B8287-2C0E-665B-5898-FA290A4A5761}"/>
              </a:ext>
            </a:extLst>
          </p:cNvPr>
          <p:cNvSpPr txBox="1"/>
          <p:nvPr/>
        </p:nvSpPr>
        <p:spPr>
          <a:xfrm>
            <a:off x="83976" y="5249944"/>
            <a:ext cx="515468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660066"/>
                </a:solidFill>
              </a:rPr>
              <a:t>Sandeep Arora :  Principal Architect </a:t>
            </a:r>
          </a:p>
          <a:p>
            <a:r>
              <a:rPr lang="en-US" sz="1500" b="1" dirty="0">
                <a:solidFill>
                  <a:srgbClr val="660066"/>
                </a:solidFill>
              </a:rPr>
              <a:t>https://www.linkedin.com/in/sandeeparora/</a:t>
            </a:r>
          </a:p>
        </p:txBody>
      </p:sp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FF">
            <a:alpha val="38039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35E49F-CBAD-2F10-6B00-96CB807DA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AF4205-1438-425A-3383-07A48DA7DA32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Intelligence 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62737B-3536-58F5-FF12-525866FE3D67}"/>
              </a:ext>
            </a:extLst>
          </p:cNvPr>
          <p:cNvSpPr txBox="1"/>
          <p:nvPr/>
        </p:nvSpPr>
        <p:spPr>
          <a:xfrm>
            <a:off x="152393" y="665019"/>
            <a:ext cx="10217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 is a broad field of computer science that involves building computer systems  to do things that normally require human intelligence. Let us understand it step by step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ED0C4C-1C14-0049-3622-7F1DA6CAD7D7}"/>
              </a:ext>
            </a:extLst>
          </p:cNvPr>
          <p:cNvSpPr/>
          <p:nvPr/>
        </p:nvSpPr>
        <p:spPr>
          <a:xfrm>
            <a:off x="294409" y="1444744"/>
            <a:ext cx="3581400" cy="4062437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660033"/>
                </a:solidFill>
              </a:rPr>
              <a:t>AI</a:t>
            </a: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93634E-ECFE-494C-6CEE-9F14E3FFE3C4}"/>
              </a:ext>
            </a:extLst>
          </p:cNvPr>
          <p:cNvSpPr txBox="1"/>
          <p:nvPr/>
        </p:nvSpPr>
        <p:spPr>
          <a:xfrm>
            <a:off x="4145974" y="2182089"/>
            <a:ext cx="78555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CCFF"/>
                </a:highlight>
              </a:rPr>
              <a:t>Machine Learning (ML): </a:t>
            </a:r>
            <a:r>
              <a:rPr lang="en-US" dirty="0"/>
              <a:t>Uses statistical software programs or models (like linear regression, decision trees, or k-means) to learn patterns from human labelled data and make predictions.</a:t>
            </a:r>
          </a:p>
          <a:p>
            <a:endParaRPr lang="en-US" dirty="0"/>
          </a:p>
          <a:p>
            <a:r>
              <a:rPr lang="en-US" b="1" dirty="0">
                <a:highlight>
                  <a:srgbClr val="FFCCFF"/>
                </a:highlight>
              </a:rPr>
              <a:t>Deep Learning (DL</a:t>
            </a:r>
            <a:r>
              <a:rPr lang="en-US" dirty="0">
                <a:highlight>
                  <a:srgbClr val="FFCCFF"/>
                </a:highlight>
              </a:rPr>
              <a:t>): </a:t>
            </a:r>
            <a:r>
              <a:rPr lang="en-US" dirty="0"/>
              <a:t>Uses multi-layered neural networks to automatically learn complex features, like identifying a cat from pixels.</a:t>
            </a:r>
          </a:p>
          <a:p>
            <a:endParaRPr lang="en-US" dirty="0"/>
          </a:p>
          <a:p>
            <a:r>
              <a:rPr lang="en-US" b="1" dirty="0">
                <a:highlight>
                  <a:srgbClr val="FFCCFF"/>
                </a:highlight>
              </a:rPr>
              <a:t>Generative AI</a:t>
            </a:r>
            <a:r>
              <a:rPr lang="en-US" dirty="0">
                <a:highlight>
                  <a:srgbClr val="FFCCFF"/>
                </a:highlight>
              </a:rPr>
              <a:t>: </a:t>
            </a:r>
            <a:r>
              <a:rPr lang="en-US" dirty="0"/>
              <a:t>A deep learning branch that generates new data (e.g., text, images, music) similar to what it was trained 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015642-2DEF-E99A-C52C-FF9F2288A922}"/>
              </a:ext>
            </a:extLst>
          </p:cNvPr>
          <p:cNvSpPr/>
          <p:nvPr/>
        </p:nvSpPr>
        <p:spPr>
          <a:xfrm>
            <a:off x="446809" y="2182089"/>
            <a:ext cx="3200400" cy="3009900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r>
              <a:rPr lang="en-US" sz="3200" dirty="0">
                <a:solidFill>
                  <a:srgbClr val="660033"/>
                </a:solidFill>
              </a:rPr>
              <a:t>ML</a:t>
            </a: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D107E3-7DF0-4423-61E3-1364004307E0}"/>
              </a:ext>
            </a:extLst>
          </p:cNvPr>
          <p:cNvSpPr/>
          <p:nvPr/>
        </p:nvSpPr>
        <p:spPr>
          <a:xfrm>
            <a:off x="921330" y="2826324"/>
            <a:ext cx="2299855" cy="2175162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r>
              <a:rPr lang="en-US" sz="3200" dirty="0">
                <a:solidFill>
                  <a:srgbClr val="660033"/>
                </a:solidFill>
              </a:rPr>
              <a:t>DL</a:t>
            </a: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28793-A9DA-C870-9498-1BA6CB9DF319}"/>
              </a:ext>
            </a:extLst>
          </p:cNvPr>
          <p:cNvSpPr/>
          <p:nvPr/>
        </p:nvSpPr>
        <p:spPr>
          <a:xfrm>
            <a:off x="1371604" y="3429000"/>
            <a:ext cx="1607125" cy="1226127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endParaRPr lang="en-US" sz="3200" dirty="0">
              <a:solidFill>
                <a:srgbClr val="660033"/>
              </a:solidFill>
            </a:endParaRPr>
          </a:p>
          <a:p>
            <a:pPr algn="ctr"/>
            <a:r>
              <a:rPr lang="en-US" sz="3200" dirty="0">
                <a:solidFill>
                  <a:srgbClr val="660033"/>
                </a:solidFill>
              </a:rPr>
              <a:t>Gen AI</a:t>
            </a: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  <a:p>
            <a:pPr algn="ctr"/>
            <a:endParaRPr lang="en-US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5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6BD27-2931-9851-2121-E6F0AE5E3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2" y="410592"/>
            <a:ext cx="12192000" cy="52263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DB5ECD-58D3-530B-C6D2-B090637C40CE}"/>
              </a:ext>
            </a:extLst>
          </p:cNvPr>
          <p:cNvSpPr txBox="1"/>
          <p:nvPr/>
        </p:nvSpPr>
        <p:spPr>
          <a:xfrm>
            <a:off x="3005571" y="6153785"/>
            <a:ext cx="6177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NVIDIA Academy:    https://vimeo.com/1007377856</a:t>
            </a:r>
          </a:p>
        </p:txBody>
      </p:sp>
    </p:spTree>
    <p:extLst>
      <p:ext uri="{BB962C8B-B14F-4D97-AF65-F5344CB8AC3E}">
        <p14:creationId xmlns:p14="http://schemas.microsoft.com/office/powerpoint/2010/main" val="345201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24D4A-58C9-0EC4-A47C-E9B4DB49D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5C9E5E-2EBC-251C-5518-43FF0FB28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6" y="857732"/>
            <a:ext cx="9184697" cy="3937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FA58DD-5DC9-BE36-EA18-06B4CA95B20D}"/>
              </a:ext>
            </a:extLst>
          </p:cNvPr>
          <p:cNvSpPr txBox="1"/>
          <p:nvPr/>
        </p:nvSpPr>
        <p:spPr>
          <a:xfrm>
            <a:off x="3005571" y="6153785"/>
            <a:ext cx="6177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NVIDIA Academy:    https://vimeo.com/1007377856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176D095-2DD0-6F29-CF99-D067C38B81B9}"/>
              </a:ext>
            </a:extLst>
          </p:cNvPr>
          <p:cNvSpPr/>
          <p:nvPr/>
        </p:nvSpPr>
        <p:spPr>
          <a:xfrm rot="10800000">
            <a:off x="9679996" y="2597727"/>
            <a:ext cx="970686" cy="31172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9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6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75843-5C72-CE81-3D46-342C7FC89E7B}"/>
              </a:ext>
            </a:extLst>
          </p:cNvPr>
          <p:cNvSpPr txBox="1"/>
          <p:nvPr/>
        </p:nvSpPr>
        <p:spPr>
          <a:xfrm>
            <a:off x="-1732" y="238991"/>
            <a:ext cx="9392515" cy="461665"/>
          </a:xfrm>
          <a:prstGeom prst="rect">
            <a:avLst/>
          </a:prstGeom>
          <a:solidFill>
            <a:srgbClr val="FFED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In this deck we will talk about </a:t>
            </a:r>
            <a:r>
              <a:rPr lang="en-US" sz="2400" b="1" dirty="0"/>
              <a:t>Deep Learning </a:t>
            </a:r>
            <a:r>
              <a:rPr lang="en-US" sz="2400" dirty="0"/>
              <a:t>and </a:t>
            </a:r>
            <a:r>
              <a:rPr lang="en-US" sz="2400" b="1" dirty="0"/>
              <a:t>Neural Networks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A822B8-84C7-16BD-9C91-AFA0BF4B8D97}"/>
              </a:ext>
            </a:extLst>
          </p:cNvPr>
          <p:cNvSpPr/>
          <p:nvPr/>
        </p:nvSpPr>
        <p:spPr>
          <a:xfrm>
            <a:off x="0" y="2379518"/>
            <a:ext cx="9596869" cy="914400"/>
          </a:xfrm>
          <a:prstGeom prst="roundRect">
            <a:avLst/>
          </a:prstGeom>
          <a:noFill/>
          <a:ln>
            <a:solidFill>
              <a:srgbClr val="99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F928619-2CBB-B6C0-6C37-330058ABBD29}"/>
              </a:ext>
            </a:extLst>
          </p:cNvPr>
          <p:cNvCxnSpPr>
            <a:cxnSpLocks/>
          </p:cNvCxnSpPr>
          <p:nvPr/>
        </p:nvCxnSpPr>
        <p:spPr>
          <a:xfrm>
            <a:off x="9390783" y="557030"/>
            <a:ext cx="1259899" cy="2003212"/>
          </a:xfrm>
          <a:prstGeom prst="curvedConnector2">
            <a:avLst/>
          </a:prstGeom>
          <a:ln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6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1EC2AB-4354-1189-9E9F-C7C9C9E520DA}"/>
              </a:ext>
            </a:extLst>
          </p:cNvPr>
          <p:cNvSpPr txBox="1"/>
          <p:nvPr/>
        </p:nvSpPr>
        <p:spPr>
          <a:xfrm>
            <a:off x="218209" y="965582"/>
            <a:ext cx="1179368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660066"/>
                </a:solidFill>
              </a:rPr>
              <a:t>Machine Learning (ML):</a:t>
            </a:r>
            <a:br>
              <a:rPr lang="en-US" dirty="0"/>
            </a:br>
            <a:r>
              <a:rPr lang="en-US" dirty="0"/>
              <a:t>Learns patterns from </a:t>
            </a:r>
            <a:r>
              <a:rPr lang="en-US" dirty="0">
                <a:highlight>
                  <a:srgbClr val="FFEDFF"/>
                </a:highlight>
              </a:rPr>
              <a:t>structured</a:t>
            </a:r>
            <a:r>
              <a:rPr lang="en-US" dirty="0"/>
              <a:t> data using algorithms like decision trees or linear regression. Requires manual feature engineering.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>
                <a:solidFill>
                  <a:srgbClr val="660066"/>
                </a:solidFill>
              </a:rPr>
              <a:t>Deep Learning (DL):</a:t>
            </a:r>
            <a:br>
              <a:rPr lang="en-US" dirty="0"/>
            </a:br>
            <a:r>
              <a:rPr lang="en-US" dirty="0"/>
              <a:t>A subset of ML that uses neural networks (many layers) to automatically learn features—best for </a:t>
            </a:r>
            <a:r>
              <a:rPr lang="en-US" dirty="0">
                <a:highlight>
                  <a:srgbClr val="FFEDFF"/>
                </a:highlight>
              </a:rPr>
              <a:t>complex data like images</a:t>
            </a:r>
            <a:r>
              <a:rPr lang="en-US" dirty="0"/>
              <a:t>, </a:t>
            </a:r>
            <a:r>
              <a:rPr lang="en-US" dirty="0">
                <a:highlight>
                  <a:srgbClr val="FFEDFF"/>
                </a:highlight>
              </a:rPr>
              <a:t>text, audio.</a:t>
            </a:r>
          </a:p>
        </p:txBody>
      </p:sp>
    </p:spTree>
    <p:extLst>
      <p:ext uri="{BB962C8B-B14F-4D97-AF65-F5344CB8AC3E}">
        <p14:creationId xmlns:p14="http://schemas.microsoft.com/office/powerpoint/2010/main" val="258002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3EE68-A26E-93A1-1275-5F563146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B6A650-844F-342E-F045-99B6C6891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2" y="1054223"/>
            <a:ext cx="10080652" cy="4320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9AA051-312C-A042-94A1-D488C0A7407F}"/>
              </a:ext>
            </a:extLst>
          </p:cNvPr>
          <p:cNvSpPr txBox="1"/>
          <p:nvPr/>
        </p:nvSpPr>
        <p:spPr>
          <a:xfrm>
            <a:off x="1124814" y="428398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</a:rPr>
              <a:t>Machine Learning (ML) vs Deep Learning (DL)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90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FBFC0-EB52-800C-0B6B-175BBA29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0C7034-3F07-924D-5881-A7391F7C8C6F}"/>
              </a:ext>
            </a:extLst>
          </p:cNvPr>
          <p:cNvSpPr txBox="1"/>
          <p:nvPr/>
        </p:nvSpPr>
        <p:spPr>
          <a:xfrm>
            <a:off x="498765" y="130609"/>
            <a:ext cx="101726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Neural networks are a type of computer algorithm that attempts to copy the structure of the human brain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5E2D13-B60D-571E-0A53-B7D19D3FA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11" y="1535339"/>
            <a:ext cx="7726507" cy="360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7513B8-2DF5-6F90-1F08-962CF0819DA8}"/>
              </a:ext>
            </a:extLst>
          </p:cNvPr>
          <p:cNvSpPr txBox="1"/>
          <p:nvPr/>
        </p:nvSpPr>
        <p:spPr>
          <a:xfrm>
            <a:off x="1313584" y="5235973"/>
            <a:ext cx="10646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https://www.unaligned.io/p/neural-networks-simulating-human-brain-ai</a:t>
            </a:r>
          </a:p>
        </p:txBody>
      </p:sp>
    </p:spTree>
    <p:extLst>
      <p:ext uri="{BB962C8B-B14F-4D97-AF65-F5344CB8AC3E}">
        <p14:creationId xmlns:p14="http://schemas.microsoft.com/office/powerpoint/2010/main" val="763462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BA08-D046-5838-AB79-4EBD03046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674FD0-4D75-8F12-0BD7-294FE5D051B8}"/>
              </a:ext>
            </a:extLst>
          </p:cNvPr>
          <p:cNvSpPr txBox="1"/>
          <p:nvPr/>
        </p:nvSpPr>
        <p:spPr>
          <a:xfrm>
            <a:off x="62344" y="99434"/>
            <a:ext cx="44057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What is a neural network?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84BBB6-9FA2-BE30-C796-02DC8DB005EF}"/>
              </a:ext>
            </a:extLst>
          </p:cNvPr>
          <p:cNvSpPr txBox="1"/>
          <p:nvPr/>
        </p:nvSpPr>
        <p:spPr>
          <a:xfrm>
            <a:off x="675410" y="622654"/>
            <a:ext cx="11326090" cy="2031325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dirty="0"/>
              <a:t>In simple terms, a neural network is just a </a:t>
            </a:r>
            <a:r>
              <a:rPr lang="en-US" b="1" dirty="0"/>
              <a:t>complex software </a:t>
            </a:r>
            <a:r>
              <a:rPr lang="en-US" dirty="0"/>
              <a:t>algorithm</a:t>
            </a:r>
          </a:p>
          <a:p>
            <a:pPr marL="285750" indent="-285750">
              <a:buFontTx/>
              <a:buChar char="-"/>
            </a:pPr>
            <a:r>
              <a:rPr lang="en-US" dirty="0"/>
              <a:t>Layer is the stage or step in the network where a group of nodes run together </a:t>
            </a:r>
          </a:p>
          <a:p>
            <a:pPr marL="285750" indent="-285750">
              <a:buFontTx/>
              <a:buChar char="-"/>
            </a:pPr>
            <a:r>
              <a:rPr lang="en-US" dirty="0"/>
              <a:t>Node is like a tiny software function. It is also called an </a:t>
            </a:r>
            <a:r>
              <a:rPr lang="en-US" b="1" dirty="0"/>
              <a:t>Activation Function</a:t>
            </a:r>
            <a:r>
              <a:rPr lang="en-US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dirty="0"/>
              <a:t>Each neural network has </a:t>
            </a:r>
            <a:r>
              <a:rPr lang="en-US" b="1" dirty="0"/>
              <a:t>parameters</a:t>
            </a:r>
            <a:r>
              <a:rPr lang="en-US" dirty="0"/>
              <a:t> called </a:t>
            </a:r>
            <a:r>
              <a:rPr lang="en-US" b="1" dirty="0"/>
              <a:t>weights</a:t>
            </a:r>
            <a:r>
              <a:rPr lang="en-US" dirty="0"/>
              <a:t> and </a:t>
            </a:r>
            <a:r>
              <a:rPr lang="en-US" b="1" dirty="0"/>
              <a:t>bias. </a:t>
            </a:r>
            <a:r>
              <a:rPr lang="en-US" i="1" dirty="0"/>
              <a:t>Relax, these are just numbers.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Weights</a:t>
            </a:r>
            <a:r>
              <a:rPr lang="en-US" dirty="0"/>
              <a:t>: Numbers that determine the strength of the connection between two nodes.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Bias</a:t>
            </a:r>
            <a:r>
              <a:rPr lang="en-US" dirty="0"/>
              <a:t>: An extra number value for </a:t>
            </a:r>
            <a:r>
              <a:rPr lang="en-US" b="1" dirty="0"/>
              <a:t>each node. Each node (except input nodes)</a:t>
            </a:r>
            <a:r>
              <a:rPr lang="en-US" dirty="0"/>
              <a:t> typically has </a:t>
            </a:r>
            <a:r>
              <a:rPr lang="en-US" b="1" dirty="0"/>
              <a:t>one bias</a:t>
            </a:r>
            <a:r>
              <a:rPr lang="en-US" dirty="0"/>
              <a:t>. Bias just helps the neural network make better predictions.</a:t>
            </a:r>
          </a:p>
        </p:txBody>
      </p:sp>
      <p:pic>
        <p:nvPicPr>
          <p:cNvPr id="14" name="Graphic 13" descr="Teacher with solid fill">
            <a:extLst>
              <a:ext uri="{FF2B5EF4-FFF2-40B4-BE49-F238E27FC236}">
                <a16:creationId xmlns:a16="http://schemas.microsoft.com/office/drawing/2014/main" id="{FAF2073D-E714-0ECD-F360-285038F21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3189" y="78048"/>
            <a:ext cx="646332" cy="646332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0A9D15D-1B03-127F-D623-8B98F19F0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673" y="3684316"/>
            <a:ext cx="4530436" cy="222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BAF75-378F-1D28-30F1-E8EFFD922083}"/>
              </a:ext>
            </a:extLst>
          </p:cNvPr>
          <p:cNvSpPr txBox="1"/>
          <p:nvPr/>
        </p:nvSpPr>
        <p:spPr>
          <a:xfrm>
            <a:off x="675410" y="6067240"/>
            <a:ext cx="109624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Source: https://medium.com/@jeslurrahman/simply-understanding-artificial-neural-networks-ann-deep-learning-10b19e2eadca</a:t>
            </a:r>
          </a:p>
        </p:txBody>
      </p:sp>
    </p:spTree>
    <p:extLst>
      <p:ext uri="{BB962C8B-B14F-4D97-AF65-F5344CB8AC3E}">
        <p14:creationId xmlns:p14="http://schemas.microsoft.com/office/powerpoint/2010/main" val="2872090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B4FB8-BCCE-6B08-C981-ACD0F54BC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BCCE0B-849B-6142-D487-08E9CF38BF02}"/>
              </a:ext>
            </a:extLst>
          </p:cNvPr>
          <p:cNvSpPr txBox="1"/>
          <p:nvPr/>
        </p:nvSpPr>
        <p:spPr>
          <a:xfrm>
            <a:off x="498765" y="-87604"/>
            <a:ext cx="10172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How do neural networks learn?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6B1B9A-69EF-99BF-E9B4-339310050057}"/>
              </a:ext>
            </a:extLst>
          </p:cNvPr>
          <p:cNvSpPr txBox="1"/>
          <p:nvPr/>
        </p:nvSpPr>
        <p:spPr>
          <a:xfrm>
            <a:off x="168351" y="360138"/>
            <a:ext cx="11693235" cy="646331"/>
          </a:xfrm>
          <a:prstGeom prst="rect">
            <a:avLst/>
          </a:prstGeom>
          <a:solidFill>
            <a:srgbClr val="FFEDFF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goal of training a neural network is to build a model that can accurately predict training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After training, it can be used to make predictions on new examples that the model has not yet seen</a:t>
            </a:r>
          </a:p>
        </p:txBody>
      </p:sp>
      <p:pic>
        <p:nvPicPr>
          <p:cNvPr id="14" name="Graphic 13" descr="Teacher with solid fill">
            <a:extLst>
              <a:ext uri="{FF2B5EF4-FFF2-40B4-BE49-F238E27FC236}">
                <a16:creationId xmlns:a16="http://schemas.microsoft.com/office/drawing/2014/main" id="{DBA893CF-1AFA-E502-7A38-ACC8DC4FC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1464" y="299488"/>
            <a:ext cx="646332" cy="646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F02E7B-2CBA-0C77-FDC7-57009001ACFC}"/>
              </a:ext>
            </a:extLst>
          </p:cNvPr>
          <p:cNvSpPr txBox="1"/>
          <p:nvPr/>
        </p:nvSpPr>
        <p:spPr>
          <a:xfrm>
            <a:off x="172743" y="1017786"/>
            <a:ext cx="11693235" cy="92333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During training</a:t>
            </a:r>
            <a:r>
              <a:rPr lang="en-US" dirty="0"/>
              <a:t>, the </a:t>
            </a:r>
            <a:r>
              <a:rPr lang="en-US" b="1" dirty="0"/>
              <a:t>weights and biases are updated</a:t>
            </a:r>
            <a:r>
              <a:rPr lang="en-US" dirty="0"/>
              <a:t> to reduce prediction error.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When fully trained</a:t>
            </a:r>
            <a:r>
              <a:rPr lang="en-US" dirty="0"/>
              <a:t>, they hold the learned patterns that allow the network to make accurate predictions on new data.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learning is saved inside the neural network as </a:t>
            </a:r>
            <a:r>
              <a:rPr lang="en-US" b="1" dirty="0"/>
              <a:t>weights</a:t>
            </a:r>
            <a:r>
              <a:rPr lang="en-US" dirty="0"/>
              <a:t> and </a:t>
            </a:r>
            <a:r>
              <a:rPr lang="en-US" b="1" dirty="0"/>
              <a:t>bias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6A64E-47D8-BD74-B6A0-E033FB581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119" y="2318106"/>
            <a:ext cx="7502236" cy="42080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F9DB90-2CF5-F383-D4A4-DFC4BEC1EE8B}"/>
              </a:ext>
            </a:extLst>
          </p:cNvPr>
          <p:cNvSpPr txBox="1"/>
          <p:nvPr/>
        </p:nvSpPr>
        <p:spPr>
          <a:xfrm>
            <a:off x="498765" y="6524446"/>
            <a:ext cx="11693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https://visualstudiomagazine.com/articles/2015/08/01/neural-network-binary-classification.aspx</a:t>
            </a:r>
          </a:p>
        </p:txBody>
      </p:sp>
    </p:spTree>
    <p:extLst>
      <p:ext uri="{BB962C8B-B14F-4D97-AF65-F5344CB8AC3E}">
        <p14:creationId xmlns:p14="http://schemas.microsoft.com/office/powerpoint/2010/main" val="264165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FB50C-0734-DC4F-21A7-96CEE21FF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 descr="Teacher with solid fill">
            <a:extLst>
              <a:ext uri="{FF2B5EF4-FFF2-40B4-BE49-F238E27FC236}">
                <a16:creationId xmlns:a16="http://schemas.microsoft.com/office/drawing/2014/main" id="{0B508E1C-7A69-4CD2-2EE3-47A7BF3F5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1464" y="299488"/>
            <a:ext cx="646332" cy="6463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EA778F-1C49-5717-68E5-EA2CA2C89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61" y="0"/>
            <a:ext cx="11370935" cy="60547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97F192-4121-DA57-6777-1EECD37B12A1}"/>
              </a:ext>
            </a:extLst>
          </p:cNvPr>
          <p:cNvSpPr txBox="1"/>
          <p:nvPr/>
        </p:nvSpPr>
        <p:spPr>
          <a:xfrm>
            <a:off x="175461" y="6323599"/>
            <a:ext cx="11462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Source: https://www.analog.com/en/resources/analog-dialogue/articles/training-convolutional-neural-networks-what-is-machine-learning-part-2.html</a:t>
            </a:r>
          </a:p>
        </p:txBody>
      </p:sp>
    </p:spTree>
    <p:extLst>
      <p:ext uri="{BB962C8B-B14F-4D97-AF65-F5344CB8AC3E}">
        <p14:creationId xmlns:p14="http://schemas.microsoft.com/office/powerpoint/2010/main" val="935957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5040-28B2-1DEE-1BAC-1CE679C61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 descr="Teacher with solid fill">
            <a:extLst>
              <a:ext uri="{FF2B5EF4-FFF2-40B4-BE49-F238E27FC236}">
                <a16:creationId xmlns:a16="http://schemas.microsoft.com/office/drawing/2014/main" id="{12B8BAE0-9299-AC9D-1133-44812C9EB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1464" y="299488"/>
            <a:ext cx="646332" cy="646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36E9F2-1230-5F71-0241-D90AE9101E4C}"/>
              </a:ext>
            </a:extLst>
          </p:cNvPr>
          <p:cNvSpPr txBox="1"/>
          <p:nvPr/>
        </p:nvSpPr>
        <p:spPr>
          <a:xfrm>
            <a:off x="171965" y="478131"/>
            <a:ext cx="11714049" cy="2031325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b="1" dirty="0"/>
              <a:t>Input Data</a:t>
            </a:r>
            <a:r>
              <a:rPr lang="en-US" dirty="0"/>
              <a:t>: Images (like cat, dog, car) converted to </a:t>
            </a:r>
            <a:r>
              <a:rPr lang="en-US" b="1" dirty="0"/>
              <a:t>numbers</a:t>
            </a:r>
            <a:r>
              <a:rPr lang="en-US" dirty="0"/>
              <a:t> are fed into the neural network.</a:t>
            </a:r>
          </a:p>
          <a:p>
            <a:r>
              <a:rPr lang="en-US" b="1" dirty="0"/>
              <a:t>Feedforward</a:t>
            </a:r>
            <a:r>
              <a:rPr lang="en-US" dirty="0"/>
              <a:t>: Data flows through layers of </a:t>
            </a:r>
            <a:r>
              <a:rPr lang="en-US" b="1" dirty="0"/>
              <a:t>nodes</a:t>
            </a:r>
            <a:r>
              <a:rPr lang="en-US" dirty="0"/>
              <a:t> to produce </a:t>
            </a:r>
            <a:r>
              <a:rPr lang="en-US" b="1" dirty="0"/>
              <a:t>predictions</a:t>
            </a:r>
            <a:r>
              <a:rPr lang="en-US" dirty="0"/>
              <a:t> (actual values).</a:t>
            </a:r>
          </a:p>
          <a:p>
            <a:r>
              <a:rPr lang="en-US" b="1" dirty="0"/>
              <a:t>Compare Output</a:t>
            </a:r>
            <a:r>
              <a:rPr lang="en-US" dirty="0"/>
              <a:t>: The model’s predicted labels are compared to the correct target values.</a:t>
            </a:r>
          </a:p>
          <a:p>
            <a:r>
              <a:rPr lang="en-US" b="1" dirty="0"/>
              <a:t>Loss Function</a:t>
            </a:r>
            <a:r>
              <a:rPr lang="en-US" dirty="0"/>
              <a:t>: Calculates the difference (error) between predicted and target values.</a:t>
            </a:r>
          </a:p>
          <a:p>
            <a:r>
              <a:rPr lang="en-US" b="1" dirty="0"/>
              <a:t>Backpropagation</a:t>
            </a:r>
            <a:r>
              <a:rPr lang="en-US" dirty="0"/>
              <a:t>: The error is sent backward through the network to compute how much each weight and bias contributed.</a:t>
            </a:r>
          </a:p>
          <a:p>
            <a:r>
              <a:rPr lang="en-US" b="1" dirty="0"/>
              <a:t>Adjust Weights and Biases</a:t>
            </a:r>
            <a:r>
              <a:rPr lang="en-US" dirty="0"/>
              <a:t>: The network updates its </a:t>
            </a:r>
            <a:r>
              <a:rPr lang="en-US" b="1" dirty="0"/>
              <a:t>weights</a:t>
            </a:r>
            <a:r>
              <a:rPr lang="en-US" dirty="0"/>
              <a:t> and </a:t>
            </a:r>
            <a:r>
              <a:rPr lang="en-US" b="1" dirty="0"/>
              <a:t>biases</a:t>
            </a:r>
            <a:r>
              <a:rPr lang="en-US" dirty="0"/>
              <a:t> to reduce the error.</a:t>
            </a:r>
          </a:p>
          <a:p>
            <a:r>
              <a:rPr lang="en-US" b="1" dirty="0"/>
              <a:t>Repeat</a:t>
            </a:r>
            <a:r>
              <a:rPr lang="en-US" dirty="0"/>
              <a:t>: The process continues until the prediction error is low enough.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400BEC-0E80-DFFF-3B2F-35057C5A0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446" y="4351815"/>
            <a:ext cx="4304288" cy="22919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53F7A5-4486-D70B-7335-8C12CAAC7072}"/>
              </a:ext>
            </a:extLst>
          </p:cNvPr>
          <p:cNvSpPr txBox="1"/>
          <p:nvPr/>
        </p:nvSpPr>
        <p:spPr>
          <a:xfrm>
            <a:off x="175461" y="6489855"/>
            <a:ext cx="11462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Top </a:t>
            </a:r>
            <a:r>
              <a:rPr lang="en-US" sz="1400"/>
              <a:t>image source</a:t>
            </a:r>
            <a:r>
              <a:rPr lang="en-US" sz="1400" dirty="0"/>
              <a:t>:  www.analog.com/en/resources/analog-dialogue/articles/training-convolutional-neural-networks-what-is-machine-learning-part-2.html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7EE13-3998-A20B-73EB-682AE67555FA}"/>
              </a:ext>
            </a:extLst>
          </p:cNvPr>
          <p:cNvSpPr txBox="1"/>
          <p:nvPr/>
        </p:nvSpPr>
        <p:spPr>
          <a:xfrm>
            <a:off x="167285" y="0"/>
            <a:ext cx="5757747" cy="369332"/>
          </a:xfrm>
          <a:prstGeom prst="rect">
            <a:avLst/>
          </a:prstGeom>
          <a:solidFill>
            <a:srgbClr val="FFEDFF"/>
          </a:solidFill>
        </p:spPr>
        <p:txBody>
          <a:bodyPr wrap="square">
            <a:spAutoFit/>
          </a:bodyPr>
          <a:lstStyle/>
          <a:p>
            <a:r>
              <a:rPr lang="en-US" b="1" dirty="0"/>
              <a:t>Steps involved in neural network training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85A351-13FB-8481-29E9-BB8C734DE0B8}"/>
              </a:ext>
            </a:extLst>
          </p:cNvPr>
          <p:cNvSpPr txBox="1"/>
          <p:nvPr/>
        </p:nvSpPr>
        <p:spPr>
          <a:xfrm>
            <a:off x="192779" y="2532559"/>
            <a:ext cx="11693235" cy="646331"/>
          </a:xfrm>
          <a:prstGeom prst="rect">
            <a:avLst/>
          </a:prstGeom>
          <a:solidFill>
            <a:srgbClr val="FFEDFF"/>
          </a:solidFill>
        </p:spPr>
        <p:txBody>
          <a:bodyPr wrap="square">
            <a:spAutoFit/>
          </a:bodyPr>
          <a:lstStyle/>
          <a:p>
            <a:r>
              <a:rPr lang="en-US" dirty="0"/>
              <a:t>Training stops when the error is low or performance plateaus. The trained model is then saved, </a:t>
            </a:r>
            <a:r>
              <a:rPr lang="en-US" b="1" dirty="0"/>
              <a:t>deployed</a:t>
            </a:r>
            <a:r>
              <a:rPr lang="en-US" dirty="0"/>
              <a:t>, and used for </a:t>
            </a:r>
            <a:r>
              <a:rPr lang="en-US" b="1" dirty="0"/>
              <a:t>inference</a:t>
            </a:r>
            <a:r>
              <a:rPr lang="en-US" dirty="0"/>
              <a:t>—making predictions on new, unseen data.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EE9C9D-CF05-61C5-D6EB-2EA7A4080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63" y="3208147"/>
            <a:ext cx="6049219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4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12B3F-ACA2-C925-24B5-929E3CC18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2AB4B23-4FDC-9ADE-B83D-9A7A7C612981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Types of Neural Networks  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2ACCD-D820-CAD8-03B7-A43C03A5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49" y="1288721"/>
            <a:ext cx="9818323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7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DDA0A-2026-DB5C-8FED-C171830C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 descr="Teacher with solid fill">
            <a:extLst>
              <a:ext uri="{FF2B5EF4-FFF2-40B4-BE49-F238E27FC236}">
                <a16:creationId xmlns:a16="http://schemas.microsoft.com/office/drawing/2014/main" id="{ADC5AFF7-BEE4-E414-6FA8-84CCDA5FA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1464" y="299488"/>
            <a:ext cx="646332" cy="646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03792C-F154-80EB-8219-733703D58652}"/>
              </a:ext>
            </a:extLst>
          </p:cNvPr>
          <p:cNvSpPr txBox="1"/>
          <p:nvPr/>
        </p:nvSpPr>
        <p:spPr>
          <a:xfrm>
            <a:off x="498765" y="-35649"/>
            <a:ext cx="10172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CNN – For Image Recognition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D66AB5-5913-8036-3FF7-82A73E9CE6E8}"/>
              </a:ext>
            </a:extLst>
          </p:cNvPr>
          <p:cNvSpPr txBox="1"/>
          <p:nvPr/>
        </p:nvSpPr>
        <p:spPr>
          <a:xfrm>
            <a:off x="168351" y="505612"/>
            <a:ext cx="11149445" cy="369332"/>
          </a:xfrm>
          <a:prstGeom prst="rect">
            <a:avLst/>
          </a:prstGeom>
          <a:solidFill>
            <a:srgbClr val="FFEDFF"/>
          </a:solidFill>
        </p:spPr>
        <p:txBody>
          <a:bodyPr wrap="square">
            <a:spAutoFit/>
          </a:bodyPr>
          <a:lstStyle/>
          <a:p>
            <a:r>
              <a:rPr lang="en-US" b="1" dirty="0"/>
              <a:t>Deep Convolutional Neural Network (CNN)</a:t>
            </a:r>
            <a:r>
              <a:rPr lang="en-US" dirty="0"/>
              <a:t> is a special </a:t>
            </a:r>
            <a:r>
              <a:rPr lang="en-US" b="1" dirty="0"/>
              <a:t>type of neural network</a:t>
            </a:r>
            <a:r>
              <a:rPr lang="en-US" dirty="0"/>
              <a:t>, specialized for image prediction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D5060F-DD06-389F-F587-882D5733576B}"/>
              </a:ext>
            </a:extLst>
          </p:cNvPr>
          <p:cNvSpPr txBox="1"/>
          <p:nvPr/>
        </p:nvSpPr>
        <p:spPr>
          <a:xfrm>
            <a:off x="168351" y="876519"/>
            <a:ext cx="11149444" cy="646331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dirty="0" err="1"/>
              <a:t>AlexNet</a:t>
            </a:r>
            <a:r>
              <a:rPr lang="en-US" dirty="0"/>
              <a:t> is a </a:t>
            </a:r>
            <a:r>
              <a:rPr lang="en-US" b="1" dirty="0"/>
              <a:t>deep convolutional neural network (CNN)</a:t>
            </a:r>
            <a:r>
              <a:rPr lang="en-US" dirty="0"/>
              <a:t> used for </a:t>
            </a:r>
            <a:r>
              <a:rPr lang="en-US" b="1" dirty="0"/>
              <a:t>image classification</a:t>
            </a:r>
            <a:r>
              <a:rPr lang="en-US" dirty="0"/>
              <a:t>. It has </a:t>
            </a:r>
            <a:r>
              <a:rPr lang="en-US" b="1" dirty="0"/>
              <a:t>8 layers</a:t>
            </a:r>
            <a:r>
              <a:rPr lang="en-US" dirty="0"/>
              <a:t> and helped revolutionize deep learning in 2012 by winning the ImageNet competition.</a:t>
            </a:r>
            <a:endParaRPr lang="en-US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265380A-037B-BB18-EF40-D82451C25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1" y="2119312"/>
            <a:ext cx="11430000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CCE3CB-7CDD-414A-1C61-DCC72A960F68}"/>
              </a:ext>
            </a:extLst>
          </p:cNvPr>
          <p:cNvSpPr txBox="1"/>
          <p:nvPr/>
        </p:nvSpPr>
        <p:spPr>
          <a:xfrm>
            <a:off x="511753" y="6091443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https://peerj.com/articles/cs-1395/</a:t>
            </a:r>
          </a:p>
        </p:txBody>
      </p:sp>
    </p:spTree>
    <p:extLst>
      <p:ext uri="{BB962C8B-B14F-4D97-AF65-F5344CB8AC3E}">
        <p14:creationId xmlns:p14="http://schemas.microsoft.com/office/powerpoint/2010/main" val="2900944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E2AD9-1837-E8B8-AB1B-4A48B4B48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5274B09-2EF4-6FF5-8221-4B3B9E2382F6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RNN for Text 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0F17E7-3A05-076D-443E-A0309D91420F}"/>
              </a:ext>
            </a:extLst>
          </p:cNvPr>
          <p:cNvSpPr txBox="1"/>
          <p:nvPr/>
        </p:nvSpPr>
        <p:spPr>
          <a:xfrm>
            <a:off x="571497" y="2473028"/>
            <a:ext cx="4426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must have seen many tools where when you enter a few words, it completes it for you. Here sequence is important.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21D71B-E24B-338E-24CB-F30717313D94}"/>
              </a:ext>
            </a:extLst>
          </p:cNvPr>
          <p:cNvSpPr txBox="1"/>
          <p:nvPr/>
        </p:nvSpPr>
        <p:spPr>
          <a:xfrm>
            <a:off x="155856" y="654621"/>
            <a:ext cx="11409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highlight>
                  <a:srgbClr val="FFCCFF"/>
                </a:highlight>
              </a:rPr>
              <a:t>What is an RNN</a:t>
            </a:r>
          </a:p>
          <a:p>
            <a:r>
              <a:rPr lang="en-US" dirty="0"/>
              <a:t>RNN (Recurrent Neural Network) is a type of neural network designed to handle sequential data, like natural language or time-series. It maintains memory by passing hidden states from one time step to the next.</a:t>
            </a:r>
          </a:p>
          <a:p>
            <a:r>
              <a:rPr lang="en-US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0DB5C-72AA-0808-B98F-47C0D85DD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674" y="1742981"/>
            <a:ext cx="4294163" cy="1813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12D302-938C-A5A7-E2D6-55BFE7E27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847" y="3934427"/>
            <a:ext cx="4829849" cy="19052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38F270-0BE7-4825-FE93-91673FCE2C26}"/>
              </a:ext>
            </a:extLst>
          </p:cNvPr>
          <p:cNvSpPr txBox="1"/>
          <p:nvPr/>
        </p:nvSpPr>
        <p:spPr>
          <a:xfrm>
            <a:off x="3047134" y="5987533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https://www.youtube.com/watch?v=PXc_SlnT2g0</a:t>
            </a:r>
          </a:p>
        </p:txBody>
      </p:sp>
    </p:spTree>
    <p:extLst>
      <p:ext uri="{BB962C8B-B14F-4D97-AF65-F5344CB8AC3E}">
        <p14:creationId xmlns:p14="http://schemas.microsoft.com/office/powerpoint/2010/main" val="3757659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7C3E9C-B9E5-FDAD-7D4F-F0D4B85F78E6}"/>
              </a:ext>
            </a:extLst>
          </p:cNvPr>
          <p:cNvSpPr txBox="1"/>
          <p:nvPr/>
        </p:nvSpPr>
        <p:spPr>
          <a:xfrm>
            <a:off x="498765" y="1190479"/>
            <a:ext cx="10172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Next Step: Download Transformers and</a:t>
            </a:r>
          </a:p>
        </p:txBody>
      </p:sp>
    </p:spTree>
    <p:extLst>
      <p:ext uri="{BB962C8B-B14F-4D97-AF65-F5344CB8AC3E}">
        <p14:creationId xmlns:p14="http://schemas.microsoft.com/office/powerpoint/2010/main" val="2970196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11730</TotalTime>
  <Words>870</Words>
  <Application>Microsoft Office PowerPoint</Application>
  <PresentationFormat>Widescreen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709</cp:revision>
  <dcterms:created xsi:type="dcterms:W3CDTF">2024-02-17T16:11:40Z</dcterms:created>
  <dcterms:modified xsi:type="dcterms:W3CDTF">2025-07-24T13:20:45Z</dcterms:modified>
</cp:coreProperties>
</file>