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479" r:id="rId3"/>
    <p:sldId id="500" r:id="rId4"/>
    <p:sldId id="499" r:id="rId5"/>
    <p:sldId id="494" r:id="rId6"/>
    <p:sldId id="495" r:id="rId7"/>
    <p:sldId id="471" r:id="rId8"/>
    <p:sldId id="474" r:id="rId9"/>
    <p:sldId id="496" r:id="rId10"/>
    <p:sldId id="497" r:id="rId11"/>
    <p:sldId id="49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9FF"/>
    <a:srgbClr val="7AB850"/>
    <a:srgbClr val="604900"/>
    <a:srgbClr val="FFE7FF"/>
    <a:srgbClr val="660033"/>
    <a:srgbClr val="FFF7FF"/>
    <a:srgbClr val="9A009A"/>
    <a:srgbClr val="660066"/>
    <a:srgbClr val="FFC305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242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D5A689F-B19F-0616-4365-4F220F2837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9A243A-4958-51E6-2F57-8C62C18269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E7709-AD18-4835-9C94-791BF552EE73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7FA487-F380-07C7-15A2-37DDE4C0DF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A45652-E988-56D8-71E5-4A56E6D1C5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1037E-8779-4661-B93B-A852127D1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4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DBAA6-B8BC-1F93-1D88-906B594B9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10182-D4C3-A94B-E300-9E4D8525A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EF00C-1AA8-6E57-84D2-B0B6FEE16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AB42D-8814-EBEF-F10A-25F1D519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A4E3A-593E-9A24-1B24-7883B011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0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9058-1983-92C5-10C6-155C0E8C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9FE3E-8A61-BA8C-3A3B-4B0409ED7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969F0-F6D7-E798-E601-0A8CFF141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20D75-9C7C-451C-1C96-2F290E44A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8088F-D12E-4AEC-146A-0A564D83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8B1E7-DA08-8B62-A676-C49C143DA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68CB48-47B1-1BE1-D5C0-C6768DAE5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4AE2A-C1C3-E7C5-641A-A886DA3C3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6011C-6C4F-DD72-AC2D-560EB931F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87C43-2469-5FC3-7F67-D7B50042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93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66D9-5B73-F757-AB80-E09FBA6C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BDD7D-20F7-9639-1C3C-D1C338046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B0904-21FF-843A-8EEE-B2BFE1F5D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EF4C0-4C61-87CD-B1CE-8165DAA1B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0AE2F-9C86-773B-599D-222B06D69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10B33-76D8-06D3-6965-EE2EAF0FC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2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B5863-20FD-6F5A-20D1-A6BBC04C8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B3F83-202B-CF5C-3BB9-3AEB39451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64F01-4B63-1A98-5BFE-178C3FAAC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CC050F-6FE8-CA82-08B4-1F61097DC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8A719A-3636-5192-C2EE-23CB42F43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F9B3AF-4B55-0F2E-0B25-117278E2A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2BE0B1-36C9-CED0-3411-222B1E79F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FF4061-C7AD-6F88-313F-6A9488FD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7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5800-AA0B-5787-A4C4-8C0B2353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BD40FC-658B-7A62-B16B-C90B5DDD6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7B2C26-E6EE-8A25-34A9-C0FA31047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11FCF-F5CE-D78F-F35A-7F05F76EE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3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55BA96-D93E-5297-A599-56F789E8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FF5AFC-F394-A50F-5194-631E88E15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33FC4-1499-B942-046D-38B466D21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6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4CDC7-42A9-9FEC-81E4-A620FEFB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969F3-5CF1-C516-C5D9-F8867CD7A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BB6E0-F00B-2477-1492-C647E9AC3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A5E4C-909A-E2F8-EB52-C1E11C3A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6A8F5-C7D7-F2DB-1629-E68FD265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7F821-A334-A2C4-86D3-74F4665D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3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92CD8-2706-4B72-6E84-5A2BFA19E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BE61B3-B8CC-338D-0D0A-1AB07C9E56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64FF5-5C97-0264-74B3-129E1F4AA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15C0C-D5DB-75F2-E6E5-DDA54721B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8A9C9-25A4-4D4F-B996-DD6CE67BC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5F644A-9BC2-F9FF-179A-ABDDA21C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0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1D941-5B5A-F0AB-1980-7F704915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FD2E8E-C1C1-D43E-868E-C2817BF9A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673D6-3943-6D35-207E-5C259152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75EBB-F784-FC4D-BBB9-9FADC4DB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2BFE9-00A5-1ABD-DD03-6C0A79ABF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619971-9B62-AF9D-D450-46F6F6710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E0055-148C-F8EC-41D0-D469F0BFA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F40FA-841F-03FA-2336-C5C39984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85572-5A8D-DB68-4961-5BE70930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41594-3DCD-C182-DA8F-8D9C94D4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1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A0EEA5-6560-4364-48AE-A7607B74A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4723D-FB77-0DC7-4B65-B63F19531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2AF5F-49B1-C882-EE5E-D13AD3E25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1EC05-0BB3-4879-9EDB-7093E11C6F4F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2A0DA-C579-7D80-DFC7-0A1FF0A0A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9919F-C087-A7AD-E8A5-CA05BAFB2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8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arxiv.org/pdf/2504.1347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76DD09C4-2812-0F47-8701-3D2E1FC1AFB6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96242EDF-77B6-F40C-FE30-11901E4EF443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B606098-C6B0-55BF-D9D7-70303F248394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6FB02D-C7CC-42CC-9D36-B5E55715072D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9600" b="1" dirty="0">
                <a:solidFill>
                  <a:srgbClr val="FFC3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case for </a:t>
            </a:r>
          </a:p>
          <a:p>
            <a:pPr algn="ctr"/>
            <a:r>
              <a:rPr lang="en-US" sz="9200" b="1" dirty="0">
                <a:solidFill>
                  <a:srgbClr val="FF7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Sizing AI Models  </a:t>
            </a: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686D70D4-58E0-137B-2B06-3FA4BCAA0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A4EF52A1-1F8E-06D1-52A6-6EF1FDB54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pic>
        <p:nvPicPr>
          <p:cNvPr id="15" name="Graphic 14" descr="Workflow outline">
            <a:extLst>
              <a:ext uri="{FF2B5EF4-FFF2-40B4-BE49-F238E27FC236}">
                <a16:creationId xmlns:a16="http://schemas.microsoft.com/office/drawing/2014/main" id="{AB19387E-3C1B-7311-24A2-CE408D6021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430" y="457513"/>
            <a:ext cx="690004" cy="690004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958EA580-740F-9D83-F1ED-6DF19F65DD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0F064EBB-55FA-D81D-AD7B-57CBAA7B96F2}"/>
              </a:ext>
            </a:extLst>
          </p:cNvPr>
          <p:cNvSpPr/>
          <p:nvPr/>
        </p:nvSpPr>
        <p:spPr>
          <a:xfrm rot="959330">
            <a:off x="9556675" y="121805"/>
            <a:ext cx="2730063" cy="904619"/>
          </a:xfrm>
          <a:prstGeom prst="triangle">
            <a:avLst>
              <a:gd name="adj" fmla="val 5908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33B13E86-633B-70AA-0326-21AE216EAC03}"/>
              </a:ext>
            </a:extLst>
          </p:cNvPr>
          <p:cNvSpPr/>
          <p:nvPr/>
        </p:nvSpPr>
        <p:spPr>
          <a:xfrm rot="959330">
            <a:off x="9152984" y="170474"/>
            <a:ext cx="3062844" cy="482374"/>
          </a:xfrm>
          <a:prstGeom prst="triangle">
            <a:avLst>
              <a:gd name="adj" fmla="val 59085"/>
            </a:avLst>
          </a:prstGeom>
          <a:solidFill>
            <a:srgbClr val="FF7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AI Mindset</a:t>
            </a:r>
          </a:p>
        </p:txBody>
      </p:sp>
    </p:spTree>
    <p:extLst>
      <p:ext uri="{BB962C8B-B14F-4D97-AF65-F5344CB8AC3E}">
        <p14:creationId xmlns:p14="http://schemas.microsoft.com/office/powerpoint/2010/main" val="2867037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4ABF9E-EE28-C726-065B-A872C53AB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22A342C-806C-ACBC-9CEF-9D6A8F03B4DE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BED46C6D-F178-9018-87EB-B852441CC86B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A2A2B9F-AD29-733F-9251-7E4D5B0619F3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ABB405-578B-B723-CD31-A41BD0D58054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8777CA1F-FAFC-1716-2E46-EA18A1285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CB6400C7-5B94-D4AF-92C8-825BFF0BD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6737D948-CD0E-6FA8-A813-64325C78B9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11B7902-E7C4-15B2-03F1-69D68DCF0229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C16950D5-A1C3-5828-EFB7-51BB652211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A51138-B4D8-2DD8-E7C5-3E4B4CC9456A}"/>
              </a:ext>
            </a:extLst>
          </p:cNvPr>
          <p:cNvSpPr txBox="1"/>
          <p:nvPr/>
        </p:nvSpPr>
        <p:spPr>
          <a:xfrm>
            <a:off x="4191000" y="795657"/>
            <a:ext cx="8001000" cy="1200329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Most teams treat LLMs like a one-size-fits all solution.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Using a frontier model like (OpenAI GPT 5.2 or Claude 3.5) for every task is like hiring a PDD to do data entry work.</a:t>
            </a:r>
          </a:p>
        </p:txBody>
      </p:sp>
      <p:pic>
        <p:nvPicPr>
          <p:cNvPr id="9" name="Graphic 8" descr="Male profile with solid fill">
            <a:extLst>
              <a:ext uri="{FF2B5EF4-FFF2-40B4-BE49-F238E27FC236}">
                <a16:creationId xmlns:a16="http://schemas.microsoft.com/office/drawing/2014/main" id="{84B77F4D-15E2-A5D5-9F44-4CDCB25F8D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50019" y="1261624"/>
            <a:ext cx="609600" cy="609600"/>
          </a:xfrm>
          <a:prstGeom prst="rect">
            <a:avLst/>
          </a:prstGeom>
        </p:spPr>
      </p:pic>
      <p:pic>
        <p:nvPicPr>
          <p:cNvPr id="10" name="Graphic 9" descr="Male profile with solid fill">
            <a:extLst>
              <a:ext uri="{FF2B5EF4-FFF2-40B4-BE49-F238E27FC236}">
                <a16:creationId xmlns:a16="http://schemas.microsoft.com/office/drawing/2014/main" id="{EB78BE00-D9EA-4430-DA0F-96D2CAFA13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05733" y="1250741"/>
            <a:ext cx="609600" cy="609600"/>
          </a:xfrm>
          <a:prstGeom prst="rect">
            <a:avLst/>
          </a:prstGeom>
        </p:spPr>
      </p:pic>
      <p:pic>
        <p:nvPicPr>
          <p:cNvPr id="13" name="Graphic 12" descr="Male profile with solid fill">
            <a:extLst>
              <a:ext uri="{FF2B5EF4-FFF2-40B4-BE49-F238E27FC236}">
                <a16:creationId xmlns:a16="http://schemas.microsoft.com/office/drawing/2014/main" id="{FEFA86EA-981B-B5F6-CF90-E5DC7497C9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01039" y="1239858"/>
            <a:ext cx="609600" cy="609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EF6D6DE-39CA-E23B-C33F-27334907213A}"/>
              </a:ext>
            </a:extLst>
          </p:cNvPr>
          <p:cNvSpPr txBox="1"/>
          <p:nvPr/>
        </p:nvSpPr>
        <p:spPr>
          <a:xfrm>
            <a:off x="8326572" y="2919056"/>
            <a:ext cx="3386455" cy="120032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Exploding costs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Latency bottlenecks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Vendor lock-in</a:t>
            </a:r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D893DC06-6729-6C03-E802-8041BC85777C}"/>
              </a:ext>
            </a:extLst>
          </p:cNvPr>
          <p:cNvCxnSpPr>
            <a:cxnSpLocks/>
          </p:cNvCxnSpPr>
          <p:nvPr/>
        </p:nvCxnSpPr>
        <p:spPr>
          <a:xfrm>
            <a:off x="4009405" y="1947992"/>
            <a:ext cx="4277420" cy="1712776"/>
          </a:xfrm>
          <a:prstGeom prst="curvedConnector3">
            <a:avLst>
              <a:gd name="adj1" fmla="val -9551"/>
            </a:avLst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883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8562EA-16CC-CE99-34F9-109E8566B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7439F60A-579A-1A49-55B3-D027A04252D6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15E6830-AD93-F0C9-FB56-FE046BF16457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C76D8092-32BB-3B84-D74B-BCF4C6413AC7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F1C7C4-14B7-DB1E-A2D0-7248DC563FA1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520B2CE3-B28C-8683-AA41-77E56E29F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7574EEFF-1D75-3AE6-9900-A7F744BC8C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1F5B6B3A-0836-B88E-E7AE-1AB9E90785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FBB8AF6D-2045-9EFE-CE08-0C4B9B1FA16E}"/>
              </a:ext>
            </a:extLst>
          </p:cNvPr>
          <p:cNvSpPr/>
          <p:nvPr/>
        </p:nvSpPr>
        <p:spPr>
          <a:xfrm rot="2484305">
            <a:off x="11287311" y="-1144"/>
            <a:ext cx="614072" cy="37579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25C145BC-B321-B0D0-6AFE-EB9426A67D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5A87FC-2B48-025B-A0A9-AEF5FCF27EB0}"/>
              </a:ext>
            </a:extLst>
          </p:cNvPr>
          <p:cNvSpPr txBox="1"/>
          <p:nvPr/>
        </p:nvSpPr>
        <p:spPr>
          <a:xfrm>
            <a:off x="4191000" y="229599"/>
            <a:ext cx="8001000" cy="120032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/>
              <a:t>Most teams treat LLMs like a one-size-fits all solution.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/>
              <a:t>Using a frontier model like (OpenAI GPT 5.2 or Claude 3.5) for every task is like hiring a PhD to do data entry work.</a:t>
            </a:r>
          </a:p>
        </p:txBody>
      </p:sp>
      <p:pic>
        <p:nvPicPr>
          <p:cNvPr id="9" name="Graphic 8" descr="Male profile with solid fill">
            <a:extLst>
              <a:ext uri="{FF2B5EF4-FFF2-40B4-BE49-F238E27FC236}">
                <a16:creationId xmlns:a16="http://schemas.microsoft.com/office/drawing/2014/main" id="{FAF0A0EC-7606-A4D1-3EE3-F513EA2CA6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50019" y="336338"/>
            <a:ext cx="609600" cy="609600"/>
          </a:xfrm>
          <a:prstGeom prst="rect">
            <a:avLst/>
          </a:prstGeom>
        </p:spPr>
      </p:pic>
      <p:pic>
        <p:nvPicPr>
          <p:cNvPr id="10" name="Graphic 9" descr="Male profile with solid fill">
            <a:extLst>
              <a:ext uri="{FF2B5EF4-FFF2-40B4-BE49-F238E27FC236}">
                <a16:creationId xmlns:a16="http://schemas.microsoft.com/office/drawing/2014/main" id="{88368732-E0E3-FB55-21D6-CADBA9E27C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05733" y="325455"/>
            <a:ext cx="609600" cy="609600"/>
          </a:xfrm>
          <a:prstGeom prst="rect">
            <a:avLst/>
          </a:prstGeom>
        </p:spPr>
      </p:pic>
      <p:pic>
        <p:nvPicPr>
          <p:cNvPr id="13" name="Graphic 12" descr="Male profile with solid fill">
            <a:extLst>
              <a:ext uri="{FF2B5EF4-FFF2-40B4-BE49-F238E27FC236}">
                <a16:creationId xmlns:a16="http://schemas.microsoft.com/office/drawing/2014/main" id="{72484C4E-DCB5-E3AE-63B7-A4CE3D1243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01039" y="314572"/>
            <a:ext cx="609600" cy="609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01EF062-9DBC-19AF-888E-C655AB8A9A46}"/>
              </a:ext>
            </a:extLst>
          </p:cNvPr>
          <p:cNvSpPr txBox="1"/>
          <p:nvPr/>
        </p:nvSpPr>
        <p:spPr>
          <a:xfrm>
            <a:off x="8162288" y="2404630"/>
            <a:ext cx="3386455" cy="120032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Exploding costs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Latency bottlenecks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Vendor lock-in</a:t>
            </a:r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F3E789D2-0C44-BCE3-EE52-01DD4C4452DE}"/>
              </a:ext>
            </a:extLst>
          </p:cNvPr>
          <p:cNvCxnSpPr>
            <a:cxnSpLocks/>
          </p:cNvCxnSpPr>
          <p:nvPr/>
        </p:nvCxnSpPr>
        <p:spPr>
          <a:xfrm>
            <a:off x="4009405" y="1068735"/>
            <a:ext cx="4037923" cy="2199440"/>
          </a:xfrm>
          <a:prstGeom prst="curvedConnector3">
            <a:avLst>
              <a:gd name="adj1" fmla="val -17397"/>
            </a:avLst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03B1EAEB-0429-E876-FD61-EBF64BE5BF1B}"/>
              </a:ext>
            </a:extLst>
          </p:cNvPr>
          <p:cNvCxnSpPr>
            <a:cxnSpLocks/>
          </p:cNvCxnSpPr>
          <p:nvPr/>
        </p:nvCxnSpPr>
        <p:spPr>
          <a:xfrm rot="5400000">
            <a:off x="8874846" y="3934639"/>
            <a:ext cx="506592" cy="318002"/>
          </a:xfrm>
          <a:prstGeom prst="curvedConnector3">
            <a:avLst>
              <a:gd name="adj1" fmla="val 50000"/>
            </a:avLst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FDD3775-1047-5111-D04F-A9FAB4F8998C}"/>
              </a:ext>
            </a:extLst>
          </p:cNvPr>
          <p:cNvSpPr txBox="1"/>
          <p:nvPr/>
        </p:nvSpPr>
        <p:spPr>
          <a:xfrm>
            <a:off x="6291943" y="4506617"/>
            <a:ext cx="2471057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AI Cost TOO High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1E0F78-CA93-51B4-DDE6-7C63E791D9E4}"/>
              </a:ext>
            </a:extLst>
          </p:cNvPr>
          <p:cNvSpPr txBox="1"/>
          <p:nvPr/>
        </p:nvSpPr>
        <p:spPr>
          <a:xfrm>
            <a:off x="4909928" y="5206664"/>
            <a:ext cx="3712029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AI project disappointment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B3FCEC-8768-4600-6BB0-42FA313D33D7}"/>
              </a:ext>
            </a:extLst>
          </p:cNvPr>
          <p:cNvSpPr txBox="1"/>
          <p:nvPr/>
        </p:nvSpPr>
        <p:spPr>
          <a:xfrm>
            <a:off x="9282856" y="4381081"/>
            <a:ext cx="2471057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AI projects are time consuming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C5BF1D-1538-2929-6288-3FC007373FDE}"/>
              </a:ext>
            </a:extLst>
          </p:cNvPr>
          <p:cNvSpPr txBox="1"/>
          <p:nvPr/>
        </p:nvSpPr>
        <p:spPr>
          <a:xfrm>
            <a:off x="8047328" y="6219989"/>
            <a:ext cx="2471057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AI is slow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009E7DF-63E7-E4DC-946C-8978A50BECDB}"/>
              </a:ext>
            </a:extLst>
          </p:cNvPr>
          <p:cNvSpPr txBox="1"/>
          <p:nvPr/>
        </p:nvSpPr>
        <p:spPr>
          <a:xfrm>
            <a:off x="9477854" y="5314780"/>
            <a:ext cx="2471057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AI is not 100% accurate  </a:t>
            </a:r>
          </a:p>
        </p:txBody>
      </p:sp>
    </p:spTree>
    <p:extLst>
      <p:ext uri="{BB962C8B-B14F-4D97-AF65-F5344CB8AC3E}">
        <p14:creationId xmlns:p14="http://schemas.microsoft.com/office/powerpoint/2010/main" val="2437179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128CED-F806-A13B-0E09-837A80E7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DFA362E6-979F-7690-F10B-D38DDC84060D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B67527A9-4283-B2D6-71CA-5AB982992BD2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8054C55B-A800-5347-283D-E77CAAEE6326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501262-BC43-6D60-C4BE-69333B3F353D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E072B345-F523-B25F-3988-DBC7B1DBF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3AD357EF-C40B-EF30-6516-9C1A143291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D492BFC6-9FD9-2773-250B-B4A7458A05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7766079B-6B53-FA4C-5265-4AD8968732D6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B76C343F-27D7-6F8A-8B9E-584898D489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13DBA3-AFEA-4845-201D-04AF6FFA0E56}"/>
              </a:ext>
            </a:extLst>
          </p:cNvPr>
          <p:cNvSpPr txBox="1"/>
          <p:nvPr/>
        </p:nvSpPr>
        <p:spPr>
          <a:xfrm>
            <a:off x="6156153" y="3210649"/>
            <a:ext cx="5654847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SLM First Approach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3FEF70-0E59-FE82-DC6E-C5B804B30D9B}"/>
              </a:ext>
            </a:extLst>
          </p:cNvPr>
          <p:cNvSpPr txBox="1"/>
          <p:nvPr/>
        </p:nvSpPr>
        <p:spPr>
          <a:xfrm>
            <a:off x="6156155" y="2248717"/>
            <a:ext cx="565484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Task specific models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35BEBB-EBC4-3D4C-0D4B-0573ABB5F48F}"/>
              </a:ext>
            </a:extLst>
          </p:cNvPr>
          <p:cNvSpPr txBox="1"/>
          <p:nvPr/>
        </p:nvSpPr>
        <p:spPr>
          <a:xfrm>
            <a:off x="6156153" y="4092083"/>
            <a:ext cx="5654847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Finetuning (Distillation, …)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D4CABD-00F3-64B0-0D26-93D2CC4DFF20}"/>
              </a:ext>
            </a:extLst>
          </p:cNvPr>
          <p:cNvSpPr txBox="1"/>
          <p:nvPr/>
        </p:nvSpPr>
        <p:spPr>
          <a:xfrm>
            <a:off x="6156153" y="4929422"/>
            <a:ext cx="5654847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Model Optimization 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75123B-4455-639D-4DE1-F2790D88EC73}"/>
              </a:ext>
            </a:extLst>
          </p:cNvPr>
          <p:cNvSpPr txBox="1"/>
          <p:nvPr/>
        </p:nvSpPr>
        <p:spPr>
          <a:xfrm>
            <a:off x="3124199" y="358445"/>
            <a:ext cx="8316645" cy="95410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Right sizing strategy to ensure we use the most efficient model for every specific business requirement</a:t>
            </a:r>
          </a:p>
        </p:txBody>
      </p:sp>
    </p:spTree>
    <p:extLst>
      <p:ext uri="{BB962C8B-B14F-4D97-AF65-F5344CB8AC3E}">
        <p14:creationId xmlns:p14="http://schemas.microsoft.com/office/powerpoint/2010/main" val="2430081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327E29-4379-C625-A7C4-DBDF92540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10479CDB-2007-2A75-8AC3-8A04C01B8BC4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8CD9B655-CC1D-DBE9-2D6B-C087BCC5D662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8C3046EB-AA26-B33F-DEEA-E2A80E3FCB4B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85D94C-76A7-D3C1-FC40-FA611676701E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BD9CC44D-99C0-C5B0-BB4B-9191A20EC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688BC170-2110-6B9E-9C3F-FE4636A51E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926E7B2E-F012-BE55-2159-A21F5DEEE3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4A13F75-7F1A-E770-C8E0-CBB2646629F6}"/>
              </a:ext>
            </a:extLst>
          </p:cNvPr>
          <p:cNvSpPr/>
          <p:nvPr/>
        </p:nvSpPr>
        <p:spPr>
          <a:xfrm rot="2484305">
            <a:off x="11213664" y="219"/>
            <a:ext cx="1106363" cy="726155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79C0E728-742E-E2B0-A921-3F64A13CAB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1A00BC-6E52-7C07-4F0F-EDD101E38525}"/>
              </a:ext>
            </a:extLst>
          </p:cNvPr>
          <p:cNvSpPr txBox="1"/>
          <p:nvPr/>
        </p:nvSpPr>
        <p:spPr>
          <a:xfrm>
            <a:off x="5448585" y="125273"/>
            <a:ext cx="565484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Task specific models </a:t>
            </a:r>
            <a:endParaRPr lang="en-US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9C33699-831A-D955-03B4-02D24FA6F3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379201"/>
              </p:ext>
            </p:extLst>
          </p:nvPr>
        </p:nvGraphicFramePr>
        <p:xfrm>
          <a:off x="3425372" y="1557864"/>
          <a:ext cx="8127999" cy="3505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64392202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10925599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79809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Task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Intelligence Needed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77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Text classification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SLM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2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 extraction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Low-medium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SLM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03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Summarization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Mid-size LLM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47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Multi-modal reasoning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LLM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69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Reasoning &amp; 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LLM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89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PDF 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Medium-High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 Model specialized in PDF reading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79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Mid-size or topic specific expert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14248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E25CC14-8FF3-08D0-9BFD-B2F7A0BA27B2}"/>
              </a:ext>
            </a:extLst>
          </p:cNvPr>
          <p:cNvSpPr txBox="1"/>
          <p:nvPr/>
        </p:nvSpPr>
        <p:spPr>
          <a:xfrm>
            <a:off x="4547570" y="1086192"/>
            <a:ext cx="6999516" cy="46166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Match model size to task complexity </a:t>
            </a:r>
          </a:p>
        </p:txBody>
      </p:sp>
    </p:spTree>
    <p:extLst>
      <p:ext uri="{BB962C8B-B14F-4D97-AF65-F5344CB8AC3E}">
        <p14:creationId xmlns:p14="http://schemas.microsoft.com/office/powerpoint/2010/main" val="4045152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497D35-7A40-4C57-526B-0AF915776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C9F54840-E797-111A-5AEE-1704733F6EAA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401A951D-00C9-77C7-C0D6-45210E25C52B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DDAC3CF-851C-8998-6DD0-97C703E39C43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9C134F-F23B-0048-52D3-2F4E4DD27A7C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9682E687-D471-2638-B7F0-8CDF497A9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1B4C64FA-3E66-0125-5EF8-8468150D9E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F0B2BB08-AB5F-65EE-B4E4-93866807A5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AC87455-F7D4-3BEB-9359-4307DF41F50D}"/>
              </a:ext>
            </a:extLst>
          </p:cNvPr>
          <p:cNvSpPr/>
          <p:nvPr/>
        </p:nvSpPr>
        <p:spPr>
          <a:xfrm rot="1867585">
            <a:off x="11208445" y="-16829"/>
            <a:ext cx="1118025" cy="741231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F22F5832-7AED-0763-BB16-632FCB3B55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989B96-54BC-23F6-8AAC-D211A3DDE23C}"/>
              </a:ext>
            </a:extLst>
          </p:cNvPr>
          <p:cNvSpPr txBox="1"/>
          <p:nvPr/>
        </p:nvSpPr>
        <p:spPr>
          <a:xfrm>
            <a:off x="5227058" y="258230"/>
            <a:ext cx="5654847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SLM First Approach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8BA746-3619-3764-A28E-FB294BE89A84}"/>
              </a:ext>
            </a:extLst>
          </p:cNvPr>
          <p:cNvSpPr txBox="1"/>
          <p:nvPr/>
        </p:nvSpPr>
        <p:spPr>
          <a:xfrm>
            <a:off x="4547570" y="1086192"/>
            <a:ext cx="6999516" cy="46166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Use Small Language Models first. Move up if needed.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49CD65-E9B0-7324-F435-082B1B56A2FE}"/>
              </a:ext>
            </a:extLst>
          </p:cNvPr>
          <p:cNvSpPr txBox="1"/>
          <p:nvPr/>
        </p:nvSpPr>
        <p:spPr>
          <a:xfrm>
            <a:off x="6248400" y="1906684"/>
            <a:ext cx="5323114" cy="120032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Smaller, faster, cheaper models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Optimized for specific tasks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Often 10–20x cheaper per request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4BF706-9934-C933-DCA7-AD792B3F5139}"/>
              </a:ext>
            </a:extLst>
          </p:cNvPr>
          <p:cNvSpPr txBox="1"/>
          <p:nvPr/>
        </p:nvSpPr>
        <p:spPr>
          <a:xfrm>
            <a:off x="5116286" y="3441570"/>
            <a:ext cx="6466114" cy="230832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Task like these do not need frontier models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Classification (intent, sentiment, routing)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Entity extraction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Structured data generation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Simple summaries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Tool selection inside agents</a:t>
            </a:r>
          </a:p>
        </p:txBody>
      </p:sp>
    </p:spTree>
    <p:extLst>
      <p:ext uri="{BB962C8B-B14F-4D97-AF65-F5344CB8AC3E}">
        <p14:creationId xmlns:p14="http://schemas.microsoft.com/office/powerpoint/2010/main" val="2027839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37E87-349C-4B1A-39DA-D040C728E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62071-90DA-114B-6481-2CB50DF25AE6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E0C0C5-5E0D-9EC7-95D6-5FA33A83FB63}"/>
              </a:ext>
            </a:extLst>
          </p:cNvPr>
          <p:cNvSpPr txBox="1"/>
          <p:nvPr/>
        </p:nvSpPr>
        <p:spPr>
          <a:xfrm>
            <a:off x="-20782" y="486179"/>
            <a:ext cx="12212781" cy="70788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lumMod val="95000"/>
                  </a:schemeClr>
                </a:solidFill>
              </a:rPr>
              <a:t>Small Language Models are lightweight versions of LLMs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1590B12A-0FAE-055D-2DCB-7F143E5EAE8D}"/>
              </a:ext>
            </a:extLst>
          </p:cNvPr>
          <p:cNvSpPr/>
          <p:nvPr/>
        </p:nvSpPr>
        <p:spPr>
          <a:xfrm>
            <a:off x="2775856" y="2150239"/>
            <a:ext cx="1458685" cy="1172749"/>
          </a:xfrm>
          <a:prstGeom prst="flowChartConnector">
            <a:avLst/>
          </a:prstGeom>
          <a:solidFill>
            <a:srgbClr val="FFE7FF"/>
          </a:solidFill>
          <a:ln w="38100">
            <a:solidFill>
              <a:srgbClr val="FF7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7030A0"/>
                </a:solidFill>
              </a:rPr>
              <a:t>SLM</a:t>
            </a:r>
          </a:p>
          <a:p>
            <a:pPr algn="ctr"/>
            <a:r>
              <a:rPr lang="en-US" sz="1600" b="1" dirty="0">
                <a:solidFill>
                  <a:srgbClr val="7030A0"/>
                </a:solidFill>
              </a:rPr>
              <a:t>Phi, Gemma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E650187B-3727-625D-E553-33359BBD97EE}"/>
              </a:ext>
            </a:extLst>
          </p:cNvPr>
          <p:cNvSpPr/>
          <p:nvPr/>
        </p:nvSpPr>
        <p:spPr>
          <a:xfrm>
            <a:off x="6221437" y="1194065"/>
            <a:ext cx="3472048" cy="3375439"/>
          </a:xfrm>
          <a:prstGeom prst="flowChartConnector">
            <a:avLst/>
          </a:prstGeom>
          <a:solidFill>
            <a:srgbClr val="FFE7FF"/>
          </a:solidFill>
          <a:ln w="38100">
            <a:solidFill>
              <a:srgbClr val="FF7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solidFill>
                  <a:srgbClr val="7030A0"/>
                </a:solidFill>
              </a:rPr>
              <a:t>LLM</a:t>
            </a:r>
          </a:p>
          <a:p>
            <a:pPr algn="ctr"/>
            <a:r>
              <a:rPr lang="en-US" sz="2400" b="1" dirty="0">
                <a:solidFill>
                  <a:srgbClr val="7030A0"/>
                </a:solidFill>
              </a:rPr>
              <a:t>Gemini, GPT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1D388D-497C-0C4C-A91F-BF186E6CBD79}"/>
              </a:ext>
            </a:extLst>
          </p:cNvPr>
          <p:cNvSpPr txBox="1"/>
          <p:nvPr/>
        </p:nvSpPr>
        <p:spPr>
          <a:xfrm>
            <a:off x="1619249" y="4863715"/>
            <a:ext cx="3771897" cy="1508105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Focused Expert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Task Specific</a:t>
            </a:r>
          </a:p>
          <a:p>
            <a:pPr algn="ctr"/>
            <a:r>
              <a:rPr lang="en-US" sz="2800" dirty="0">
                <a:solidFill>
                  <a:srgbClr val="FFC000"/>
                </a:solidFill>
              </a:rPr>
              <a:t>1B – 10B parameters</a:t>
            </a:r>
            <a:endParaRPr lang="en-US" sz="2800" dirty="0">
              <a:solidFill>
                <a:srgbClr val="FFF7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75C3C-D73B-1D4E-FBAD-F974DF6BE5FB}"/>
              </a:ext>
            </a:extLst>
          </p:cNvPr>
          <p:cNvSpPr txBox="1"/>
          <p:nvPr/>
        </p:nvSpPr>
        <p:spPr>
          <a:xfrm>
            <a:off x="6523763" y="4863716"/>
            <a:ext cx="3771897" cy="1508105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General Genius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Multi-modal </a:t>
            </a:r>
          </a:p>
          <a:p>
            <a:pPr algn="ctr"/>
            <a:r>
              <a:rPr lang="en-US" sz="2800" dirty="0">
                <a:solidFill>
                  <a:srgbClr val="FFC000"/>
                </a:solidFill>
              </a:rPr>
              <a:t>70B + </a:t>
            </a:r>
            <a:endParaRPr lang="en-US" sz="2800" dirty="0">
              <a:solidFill>
                <a:srgbClr val="FFF7FF"/>
              </a:solidFill>
            </a:endParaRPr>
          </a:p>
        </p:txBody>
      </p:sp>
      <p:pic>
        <p:nvPicPr>
          <p:cNvPr id="13" name="Graphic 12" descr="Lightning bolt outline">
            <a:extLst>
              <a:ext uri="{FF2B5EF4-FFF2-40B4-BE49-F238E27FC236}">
                <a16:creationId xmlns:a16="http://schemas.microsoft.com/office/drawing/2014/main" id="{D17519CF-028E-7596-B178-EAE36AD5E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3886" y="2405744"/>
            <a:ext cx="914400" cy="914400"/>
          </a:xfrm>
          <a:prstGeom prst="rect">
            <a:avLst/>
          </a:prstGeom>
        </p:spPr>
      </p:pic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4F07190E-74E1-06E8-1E33-F149085B3A65}"/>
              </a:ext>
            </a:extLst>
          </p:cNvPr>
          <p:cNvSpPr/>
          <p:nvPr/>
        </p:nvSpPr>
        <p:spPr>
          <a:xfrm rot="1867585">
            <a:off x="11208445" y="-16829"/>
            <a:ext cx="1118025" cy="741231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21487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950C8-31F3-0770-3BCA-788469BBF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3F50652-64A5-52A0-114C-3CFC5E52F42B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2A7B66-728A-7A9C-6652-A2F4288677A4}"/>
              </a:ext>
            </a:extLst>
          </p:cNvPr>
          <p:cNvSpPr txBox="1"/>
          <p:nvPr/>
        </p:nvSpPr>
        <p:spPr>
          <a:xfrm>
            <a:off x="20782" y="-3679"/>
            <a:ext cx="12171217" cy="104644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C000"/>
                </a:solidFill>
              </a:rPr>
              <a:t>The need of Small Language Models</a:t>
            </a:r>
            <a:r>
              <a:rPr lang="en-US" sz="4800" b="1" dirty="0">
                <a:solidFill>
                  <a:srgbClr val="FFC000"/>
                </a:solidFill>
                <a:latin typeface="Ink Free" panose="03080402000500000000" pitchFamily="66" charset="0"/>
              </a:rPr>
              <a:t> </a:t>
            </a:r>
          </a:p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84CEDA-C929-9973-4615-A6FA6B2733EF}"/>
              </a:ext>
            </a:extLst>
          </p:cNvPr>
          <p:cNvSpPr txBox="1"/>
          <p:nvPr/>
        </p:nvSpPr>
        <p:spPr>
          <a:xfrm>
            <a:off x="834244" y="1003355"/>
            <a:ext cx="4271156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Cost Efficiency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Require less compute &amp; are cheaper to run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E9F0A3-3E49-57F2-27B7-6E065092BA19}"/>
              </a:ext>
            </a:extLst>
          </p:cNvPr>
          <p:cNvSpPr txBox="1"/>
          <p:nvPr/>
        </p:nvSpPr>
        <p:spPr>
          <a:xfrm>
            <a:off x="834244" y="2973787"/>
            <a:ext cx="4271156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Low Latency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Faster inference due to small size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628BF5-EA8A-7113-562C-3585A8484FA1}"/>
              </a:ext>
            </a:extLst>
          </p:cNvPr>
          <p:cNvSpPr txBox="1"/>
          <p:nvPr/>
        </p:nvSpPr>
        <p:spPr>
          <a:xfrm>
            <a:off x="5950524" y="992708"/>
            <a:ext cx="6089075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Data Privacy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Can be deployed on-premise, ensuring compliance &amp; security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0725E3-95CC-2EE4-9C91-2724EE70B6DB}"/>
              </a:ext>
            </a:extLst>
          </p:cNvPr>
          <p:cNvSpPr txBox="1"/>
          <p:nvPr/>
        </p:nvSpPr>
        <p:spPr>
          <a:xfrm>
            <a:off x="5950523" y="2973787"/>
            <a:ext cx="6089075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Deployment Flexibility 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Many can run on-device, at the edge, or offline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6BF26A-89B6-D032-1B0C-BDF0F99B3193}"/>
              </a:ext>
            </a:extLst>
          </p:cNvPr>
          <p:cNvSpPr txBox="1"/>
          <p:nvPr/>
        </p:nvSpPr>
        <p:spPr>
          <a:xfrm>
            <a:off x="5930731" y="4904813"/>
            <a:ext cx="6089075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Accuracy for task  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With fine tuning SLMs can perform as-good or even better than LLMs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996B79-1C61-D286-A1E9-40A72E7E0008}"/>
              </a:ext>
            </a:extLst>
          </p:cNvPr>
          <p:cNvSpPr txBox="1"/>
          <p:nvPr/>
        </p:nvSpPr>
        <p:spPr>
          <a:xfrm>
            <a:off x="834244" y="4860124"/>
            <a:ext cx="4271156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Avoid Vendor Lock In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Avoid reliance of costly API vendors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57D62828-0874-D4A2-E11C-B1AEC7E1AA66}"/>
              </a:ext>
            </a:extLst>
          </p:cNvPr>
          <p:cNvSpPr/>
          <p:nvPr/>
        </p:nvSpPr>
        <p:spPr>
          <a:xfrm rot="1867585">
            <a:off x="11208445" y="-16829"/>
            <a:ext cx="1118025" cy="741231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04668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34C662-8F7F-AD77-972D-6A15F9EE8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9DF14D59-3844-2C9E-CB10-1CC3AC553FD4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F00A2F1B-F2EE-4A20-D2DA-62449E024AE5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0F79A2A-6FD3-1771-5C9C-2C61956A0F1F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0A8E7E-5B3A-ADC7-024D-AA1B4A67BF3F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D6028901-39D1-F50A-B694-2467C8C39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34F21CCF-D7D6-092D-A8DD-286B45446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DCB94E19-E31F-3165-AA24-F6333760EC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76E019B-7208-714D-D670-61C8622E0E79}"/>
              </a:ext>
            </a:extLst>
          </p:cNvPr>
          <p:cNvSpPr/>
          <p:nvPr/>
        </p:nvSpPr>
        <p:spPr>
          <a:xfrm rot="640881">
            <a:off x="10990731" y="-16829"/>
            <a:ext cx="1118025" cy="741231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C1A760B0-9BE3-9D32-6ED5-07A49DE3A9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61D5E0-8A2B-1262-9A06-2812E2D09837}"/>
              </a:ext>
            </a:extLst>
          </p:cNvPr>
          <p:cNvSpPr txBox="1"/>
          <p:nvPr/>
        </p:nvSpPr>
        <p:spPr>
          <a:xfrm>
            <a:off x="4547570" y="277109"/>
            <a:ext cx="6327182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Fine Tuning (Distillation, SFT, ..)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B83ADB-8661-3A93-A5B9-BAF6C3A8A575}"/>
              </a:ext>
            </a:extLst>
          </p:cNvPr>
          <p:cNvSpPr txBox="1"/>
          <p:nvPr/>
        </p:nvSpPr>
        <p:spPr>
          <a:xfrm>
            <a:off x="4547570" y="1086192"/>
            <a:ext cx="6999516" cy="46166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Add new knowledge to SLM to improve accuracy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CC8266-A486-F841-1C96-E0539FB48BEB}"/>
              </a:ext>
            </a:extLst>
          </p:cNvPr>
          <p:cNvSpPr txBox="1"/>
          <p:nvPr/>
        </p:nvSpPr>
        <p:spPr>
          <a:xfrm>
            <a:off x="4953000" y="1906684"/>
            <a:ext cx="6618514" cy="120032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Frontier model can distill knowledge to a SLM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New knowledge can be added to a SLM using SFT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New reasoning can be added to a SLM via RLHF</a:t>
            </a:r>
          </a:p>
        </p:txBody>
      </p:sp>
    </p:spTree>
    <p:extLst>
      <p:ext uri="{BB962C8B-B14F-4D97-AF65-F5344CB8AC3E}">
        <p14:creationId xmlns:p14="http://schemas.microsoft.com/office/powerpoint/2010/main" val="2035552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1E4E5E-4748-AB66-879E-7AC1CB5B1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758E4D51-9408-E6AE-92C2-87B982D4D150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FD7BB6D5-7D58-2F08-8F73-35379025DDD6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99AD0911-26CC-1FE4-DDFE-7503892A965E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5505FC-0071-725A-8E27-A70A6AEA92AA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476A29FC-BF4F-DFFB-EC68-5CE063BAB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610FC25E-EAE1-E120-0FA2-D6ED125F3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87607DA8-DA48-D195-3D3A-3E779DD039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399AF291-30C1-FF9B-8260-1DECA754B824}"/>
              </a:ext>
            </a:extLst>
          </p:cNvPr>
          <p:cNvSpPr/>
          <p:nvPr/>
        </p:nvSpPr>
        <p:spPr>
          <a:xfrm rot="1804402">
            <a:off x="10990731" y="-16829"/>
            <a:ext cx="1118025" cy="741231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492327A4-64EF-A894-9B8B-492E2E3F91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862890-AD50-C337-582B-29B47801726B}"/>
              </a:ext>
            </a:extLst>
          </p:cNvPr>
          <p:cNvSpPr txBox="1"/>
          <p:nvPr/>
        </p:nvSpPr>
        <p:spPr>
          <a:xfrm>
            <a:off x="4547570" y="277109"/>
            <a:ext cx="6327182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Model Optimization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9A6935-E03C-6B5F-9763-3482E5D6FDB7}"/>
              </a:ext>
            </a:extLst>
          </p:cNvPr>
          <p:cNvSpPr txBox="1"/>
          <p:nvPr/>
        </p:nvSpPr>
        <p:spPr>
          <a:xfrm>
            <a:off x="4452257" y="988222"/>
            <a:ext cx="7094829" cy="83099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Techniques that reduce model size and compute without materially reducing accuracy.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756882-A95C-1D75-AFF5-7F1D53326C74}"/>
              </a:ext>
            </a:extLst>
          </p:cNvPr>
          <p:cNvSpPr txBox="1"/>
          <p:nvPr/>
        </p:nvSpPr>
        <p:spPr>
          <a:xfrm>
            <a:off x="4452257" y="1993768"/>
            <a:ext cx="7108371" cy="156966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79FF"/>
                </a:solidFill>
              </a:rPr>
              <a:t>Pruning</a:t>
            </a:r>
            <a:r>
              <a:rPr lang="en-US" sz="2400" dirty="0">
                <a:solidFill>
                  <a:schemeClr val="bg1"/>
                </a:solidFill>
              </a:rPr>
              <a:t>: Remove low-impact parameters (weights) while preserving accuracy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79FF"/>
                </a:solidFill>
              </a:rPr>
              <a:t>Quantization</a:t>
            </a:r>
            <a:r>
              <a:rPr lang="en-US" sz="2400" dirty="0">
                <a:solidFill>
                  <a:schemeClr val="bg1"/>
                </a:solidFill>
              </a:rPr>
              <a:t>: Reduce numerical precision of weights and activations to improve efficiency</a:t>
            </a:r>
          </a:p>
        </p:txBody>
      </p:sp>
      <p:pic>
        <p:nvPicPr>
          <p:cNvPr id="9" name="Picture 8" descr="A diagram of a diagram&#10;&#10;AI-generated content may be incorrect.">
            <a:extLst>
              <a:ext uri="{FF2B5EF4-FFF2-40B4-BE49-F238E27FC236}">
                <a16:creationId xmlns:a16="http://schemas.microsoft.com/office/drawing/2014/main" id="{2247FF56-3A22-79FD-55F2-4A23847AF7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3645921"/>
            <a:ext cx="2991267" cy="27054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03DAAC3-DF1C-8DB8-2FD3-6D0B87D2A5B1}"/>
              </a:ext>
            </a:extLst>
          </p:cNvPr>
          <p:cNvSpPr txBox="1"/>
          <p:nvPr/>
        </p:nvSpPr>
        <p:spPr>
          <a:xfrm>
            <a:off x="244490" y="6379416"/>
            <a:ext cx="114522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7"/>
              </a:rPr>
              <a:t>Source: https://arxiv.org/pdf/2504.13471</a:t>
            </a:r>
            <a:r>
              <a:rPr lang="en-US" dirty="0">
                <a:solidFill>
                  <a:schemeClr val="bg1"/>
                </a:solidFill>
              </a:rPr>
              <a:t> (From Large to Super-Tiny: End-to-End Optimization for Cost-Efficient LLMs)</a:t>
            </a:r>
          </a:p>
        </p:txBody>
      </p:sp>
    </p:spTree>
    <p:extLst>
      <p:ext uri="{BB962C8B-B14F-4D97-AF65-F5344CB8AC3E}">
        <p14:creationId xmlns:p14="http://schemas.microsoft.com/office/powerpoint/2010/main" val="9215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49402A-C934-B23D-2CED-F7776CF5A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D75B622F-2130-6822-8FC2-CA0E16D0498B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449B7267-E3BF-94E9-3F31-93BB41FA8412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17E7412C-352C-1203-2A38-3923E99724A6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55EEB0-3C6B-2D0E-56E5-8690944A0742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66240D86-5A93-6A4F-7A10-556A08D65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0167A2F2-9840-312C-68AF-74DCD67C64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A2CDDD40-5065-3901-327E-2A1F03ED54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7591CC89-5BF7-A9E2-23E2-7967C8983A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CC7EB9D-9074-6F84-F84C-A291DB664C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978" y="1115722"/>
            <a:ext cx="5509222" cy="4626556"/>
          </a:xfrm>
          <a:prstGeom prst="rect">
            <a:avLst/>
          </a:prstGeom>
        </p:spPr>
      </p:pic>
      <p:pic>
        <p:nvPicPr>
          <p:cNvPr id="13" name="Picture 12" descr="A paper with text on it&#10;&#10;AI-generated content may be incorrect.">
            <a:extLst>
              <a:ext uri="{FF2B5EF4-FFF2-40B4-BE49-F238E27FC236}">
                <a16:creationId xmlns:a16="http://schemas.microsoft.com/office/drawing/2014/main" id="{97983CAE-79CE-080B-6B0D-19AE30E39D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3755" y="1242766"/>
            <a:ext cx="5675690" cy="43248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10EB47-261D-1FFC-2D88-9E574919587D}"/>
              </a:ext>
            </a:extLst>
          </p:cNvPr>
          <p:cNvSpPr txBox="1"/>
          <p:nvPr/>
        </p:nvSpPr>
        <p:spPr>
          <a:xfrm>
            <a:off x="979714" y="525798"/>
            <a:ext cx="4724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Reference: I encourage you to read these papers</a:t>
            </a:r>
          </a:p>
        </p:txBody>
      </p:sp>
    </p:spTree>
    <p:extLst>
      <p:ext uri="{BB962C8B-B14F-4D97-AF65-F5344CB8AC3E}">
        <p14:creationId xmlns:p14="http://schemas.microsoft.com/office/powerpoint/2010/main" val="918825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16759</TotalTime>
  <Words>475</Words>
  <Application>Microsoft Office PowerPoint</Application>
  <PresentationFormat>Widescreen</PresentationFormat>
  <Paragraphs>113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Aharoni</vt:lpstr>
      <vt:lpstr>Aptos</vt:lpstr>
      <vt:lpstr>Arial</vt:lpstr>
      <vt:lpstr>Calibri</vt:lpstr>
      <vt:lpstr>Calibri Light</vt:lpstr>
      <vt:lpstr>Ink Free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Sandeep Arora</dc:creator>
  <cp:lastModifiedBy>Sandeep Arora</cp:lastModifiedBy>
  <cp:revision>1034</cp:revision>
  <dcterms:created xsi:type="dcterms:W3CDTF">2024-02-17T16:11:40Z</dcterms:created>
  <dcterms:modified xsi:type="dcterms:W3CDTF">2025-12-29T00:23:47Z</dcterms:modified>
</cp:coreProperties>
</file>