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9"/>
  </p:handoutMasterIdLst>
  <p:sldIdLst>
    <p:sldId id="256" r:id="rId2"/>
    <p:sldId id="471" r:id="rId3"/>
    <p:sldId id="474" r:id="rId4"/>
    <p:sldId id="490" r:id="rId5"/>
    <p:sldId id="491" r:id="rId6"/>
    <p:sldId id="475" r:id="rId7"/>
    <p:sldId id="477" r:id="rId8"/>
    <p:sldId id="479" r:id="rId9"/>
    <p:sldId id="481" r:id="rId10"/>
    <p:sldId id="482" r:id="rId11"/>
    <p:sldId id="483" r:id="rId12"/>
    <p:sldId id="484" r:id="rId13"/>
    <p:sldId id="485" r:id="rId14"/>
    <p:sldId id="487" r:id="rId15"/>
    <p:sldId id="488" r:id="rId16"/>
    <p:sldId id="489" r:id="rId17"/>
    <p:sldId id="49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9FF"/>
    <a:srgbClr val="FFE7FF"/>
    <a:srgbClr val="660033"/>
    <a:srgbClr val="FFF7FF"/>
    <a:srgbClr val="9A009A"/>
    <a:srgbClr val="7AB850"/>
    <a:srgbClr val="660066"/>
    <a:srgbClr val="FFC305"/>
    <a:srgbClr val="FFCCFF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66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5" d="100"/>
        <a:sy n="115" d="100"/>
      </p:scale>
      <p:origin x="0" y="-1478"/>
    </p:cViewPr>
  </p:sorter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D5A689F-B19F-0616-4365-4F220F2837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9A243A-4958-51E6-2F57-8C62C182697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3E7709-AD18-4835-9C94-791BF552EE73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7FA487-F380-07C7-15A2-37DDE4C0DF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A45652-E988-56D8-71E5-4A56E6D1C5E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81037E-8779-4661-B93B-A852127D1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041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DBAA6-B8BC-1F93-1D88-906B594B9E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510182-D4C3-A94B-E300-9E4D8525AE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EF00C-1AA8-6E57-84D2-B0B6FEE16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AB42D-8814-EBEF-F10A-25F1D5197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A4E3A-593E-9A24-1B24-7883B0116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702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A9058-1983-92C5-10C6-155C0E8C7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9FE3E-8A61-BA8C-3A3B-4B0409ED7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3969F0-F6D7-E798-E601-0A8CFF141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20D75-9C7C-451C-1C96-2F290E44A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68088F-D12E-4AEC-146A-0A564D831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09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8B1E7-DA08-8B62-A676-C49C143DA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68CB48-47B1-1BE1-D5C0-C6768DAE52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4AE2A-C1C3-E7C5-641A-A886DA3C3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6011C-6C4F-DD72-AC2D-560EB931F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B87C43-2469-5FC3-7F67-D7B50042A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393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F66D9-5B73-F757-AB80-E09FBA6C4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4BDD7D-20F7-9639-1C3C-D1C338046F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2B0904-21FF-843A-8EEE-B2BFE1F5D0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9EF4C0-4C61-87CD-B1CE-8165DAA1B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0AE2F-9C86-773B-599D-222B06D69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B10B33-76D8-06D3-6965-EE2EAF0FC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427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B5863-20FD-6F5A-20D1-A6BBC04C8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1B3F83-202B-CF5C-3BB9-3AEB394518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464F01-4B63-1A98-5BFE-178C3FAAC0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CC050F-6FE8-CA82-08B4-1F61097DC5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8A719A-3636-5192-C2EE-23CB42F43B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F9B3AF-4B55-0F2E-0B25-117278E2A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2BE0B1-36C9-CED0-3411-222B1E79F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FF4061-C7AD-6F88-313F-6A9488FD3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972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65800-AA0B-5787-A4C4-8C0B2353D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BD40FC-658B-7A62-B16B-C90B5DDD6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7B2C26-E6EE-8A25-34A9-C0FA31047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211FCF-F5CE-D78F-F35A-7F05F76EE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130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55BA96-D93E-5297-A599-56F789E8F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FF5AFC-F394-A50F-5194-631E88E15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733FC4-1499-B942-046D-38B466D21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064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4CDC7-42A9-9FEC-81E4-A620FEFB9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969F3-5CF1-C516-C5D9-F8867CD7AF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0BB6E0-F00B-2477-1492-C647E9AC3F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DA5E4C-909A-E2F8-EB52-C1E11C3A4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A6A8F5-C7D7-F2DB-1629-E68FD265D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87F821-A334-A2C4-86D3-74F4665D9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932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92CD8-2706-4B72-6E84-5A2BFA19E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BE61B3-B8CC-338D-0D0A-1AB07C9E56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E64FF5-5C97-0264-74B3-129E1F4AA0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D15C0C-D5DB-75F2-E6E5-DDA54721B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38A9C9-25A4-4D4F-B996-DD6CE67BC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5F644A-9BC2-F9FF-179A-ABDDA21CF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900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1D941-5B5A-F0AB-1980-7F704915E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FD2E8E-C1C1-D43E-868E-C2817BF9A7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673D6-3943-6D35-207E-5C259152F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E75EBB-F784-FC4D-BBB9-9FADC4DBE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2BFE9-00A5-1ABD-DD03-6C0A79ABF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84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619971-9B62-AF9D-D450-46F6F6710F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FE0055-148C-F8EC-41D0-D469F0BFA2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F40FA-841F-03FA-2336-C5C39984F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085572-5A8D-DB68-4961-5BE709300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241594-3DCD-C182-DA8F-8D9C94D49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413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A0EEA5-6560-4364-48AE-A7607B74A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4723D-FB77-0DC7-4B65-B63F195312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22AF5F-49B1-C882-EE5E-D13AD3E252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A1EC05-0BB3-4879-9EDB-7093E11C6F4F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52A0DA-C579-7D80-DFC7-0A1FF0A0AE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49919F-C087-A7AD-E8A5-CA05BAFB2E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180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news.microsoft.com/source/asia/features/japan-airlines-new-ai-app-will-make-it-easier-for-cabin-attendants-to-report-inflight-events-with-microsofts-phi-4-small-language-model/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76DD09C4-2812-0F47-8701-3D2E1FC1AFB6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96242EDF-77B6-F40C-FE30-11901E4EF443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EB606098-C6B0-55BF-D9D7-70303F248394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6FB02D-C7CC-42CC-9D36-B5E55715072D}"/>
              </a:ext>
            </a:extLst>
          </p:cNvPr>
          <p:cNvSpPr/>
          <p:nvPr/>
        </p:nvSpPr>
        <p:spPr>
          <a:xfrm>
            <a:off x="0" y="-8823"/>
            <a:ext cx="12192000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686D70D4-58E0-137B-2B06-3FA4BCAA00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4538" y="6057658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A4EF52A1-1F8E-06D1-52A6-6EF1FDB54D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1999" y="6141176"/>
            <a:ext cx="572539" cy="572539"/>
          </a:xfrm>
          <a:prstGeom prst="rect">
            <a:avLst/>
          </a:prstGeom>
        </p:spPr>
      </p:pic>
      <p:pic>
        <p:nvPicPr>
          <p:cNvPr id="15" name="Graphic 14" descr="Workflow outline">
            <a:extLst>
              <a:ext uri="{FF2B5EF4-FFF2-40B4-BE49-F238E27FC236}">
                <a16:creationId xmlns:a16="http://schemas.microsoft.com/office/drawing/2014/main" id="{AB19387E-3C1B-7311-24A2-CE408D6021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8430" y="457513"/>
            <a:ext cx="690004" cy="690004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958EA580-740F-9D83-F1ED-6DF19F65DDE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33B13E86-633B-70AA-0326-21AE216EAC03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E09E78-08F0-A8D4-ACA3-0B0BF299F0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269" y="2838570"/>
            <a:ext cx="4289532" cy="1143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BC85F4C-90C9-931A-E509-CDA534654DEC}"/>
              </a:ext>
            </a:extLst>
          </p:cNvPr>
          <p:cNvSpPr txBox="1"/>
          <p:nvPr/>
        </p:nvSpPr>
        <p:spPr>
          <a:xfrm>
            <a:off x="235828" y="57595"/>
            <a:ext cx="11433674" cy="150810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9200" dirty="0">
                <a:solidFill>
                  <a:srgbClr val="FFC000"/>
                </a:solidFill>
              </a:rPr>
              <a:t>Small Language Models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E59345D-9807-6AC2-6BDE-ECBE8A63F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645" y="2523833"/>
            <a:ext cx="5428527" cy="3617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0D74754-E952-8E7F-73EC-77669084824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45126" y="1750958"/>
            <a:ext cx="4058216" cy="62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037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37E87-349C-4B1A-39DA-D040C728E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962071-90DA-114B-6481-2CB50DF25AE6}"/>
              </a:ext>
            </a:extLst>
          </p:cNvPr>
          <p:cNvSpPr/>
          <p:nvPr/>
        </p:nvSpPr>
        <p:spPr>
          <a:xfrm>
            <a:off x="-20781" y="-81560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E0C0C5-5E0D-9EC7-95D6-5FA33A83FB63}"/>
              </a:ext>
            </a:extLst>
          </p:cNvPr>
          <p:cNvSpPr txBox="1"/>
          <p:nvPr/>
        </p:nvSpPr>
        <p:spPr>
          <a:xfrm>
            <a:off x="-20782" y="486179"/>
            <a:ext cx="12212781" cy="70788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>
                    <a:lumMod val="95000"/>
                  </a:schemeClr>
                </a:solidFill>
              </a:rPr>
              <a:t>Small Language Models are lightweight versions of LLMs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1590B12A-0FAE-055D-2DCB-7F143E5EAE8D}"/>
              </a:ext>
            </a:extLst>
          </p:cNvPr>
          <p:cNvSpPr/>
          <p:nvPr/>
        </p:nvSpPr>
        <p:spPr>
          <a:xfrm>
            <a:off x="2775856" y="2150239"/>
            <a:ext cx="1458685" cy="1172749"/>
          </a:xfrm>
          <a:prstGeom prst="flowChartConnector">
            <a:avLst/>
          </a:prstGeom>
          <a:solidFill>
            <a:srgbClr val="FFE7FF"/>
          </a:solidFill>
          <a:ln w="38100">
            <a:solidFill>
              <a:srgbClr val="FF79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7030A0"/>
                </a:solidFill>
              </a:rPr>
              <a:t>SLM</a:t>
            </a:r>
          </a:p>
          <a:p>
            <a:pPr algn="ctr"/>
            <a:r>
              <a:rPr lang="en-US" sz="1600" b="1" dirty="0">
                <a:solidFill>
                  <a:srgbClr val="7030A0"/>
                </a:solidFill>
              </a:rPr>
              <a:t>Phi, Gemma</a:t>
            </a:r>
          </a:p>
        </p:txBody>
      </p:sp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E650187B-3727-625D-E553-33359BBD97EE}"/>
              </a:ext>
            </a:extLst>
          </p:cNvPr>
          <p:cNvSpPr/>
          <p:nvPr/>
        </p:nvSpPr>
        <p:spPr>
          <a:xfrm>
            <a:off x="6221437" y="1194065"/>
            <a:ext cx="3472048" cy="3375439"/>
          </a:xfrm>
          <a:prstGeom prst="flowChartConnector">
            <a:avLst/>
          </a:prstGeom>
          <a:solidFill>
            <a:srgbClr val="FFE7FF"/>
          </a:solidFill>
          <a:ln w="38100">
            <a:solidFill>
              <a:srgbClr val="FF79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>
                <a:solidFill>
                  <a:srgbClr val="7030A0"/>
                </a:solidFill>
              </a:rPr>
              <a:t>LLM</a:t>
            </a:r>
          </a:p>
          <a:p>
            <a:pPr algn="ctr"/>
            <a:r>
              <a:rPr lang="en-US" sz="2400" b="1" dirty="0">
                <a:solidFill>
                  <a:srgbClr val="7030A0"/>
                </a:solidFill>
              </a:rPr>
              <a:t>Gemini, GPT 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1D388D-497C-0C4C-A91F-BF186E6CBD79}"/>
              </a:ext>
            </a:extLst>
          </p:cNvPr>
          <p:cNvSpPr txBox="1"/>
          <p:nvPr/>
        </p:nvSpPr>
        <p:spPr>
          <a:xfrm>
            <a:off x="1619249" y="4863715"/>
            <a:ext cx="3771897" cy="1508105"/>
          </a:xfrm>
          <a:prstGeom prst="rect">
            <a:avLst/>
          </a:prstGeom>
          <a:noFill/>
          <a:ln w="63500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Focused Expert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Task Specific</a:t>
            </a:r>
          </a:p>
          <a:p>
            <a:pPr algn="ctr"/>
            <a:r>
              <a:rPr lang="en-US" sz="2800" dirty="0">
                <a:solidFill>
                  <a:srgbClr val="FFC000"/>
                </a:solidFill>
              </a:rPr>
              <a:t>1B – 10B parameters</a:t>
            </a:r>
            <a:endParaRPr lang="en-US" sz="2800" dirty="0">
              <a:solidFill>
                <a:srgbClr val="FFF7FF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475C3C-D73B-1D4E-FBAD-F974DF6BE5FB}"/>
              </a:ext>
            </a:extLst>
          </p:cNvPr>
          <p:cNvSpPr txBox="1"/>
          <p:nvPr/>
        </p:nvSpPr>
        <p:spPr>
          <a:xfrm>
            <a:off x="6523763" y="4863716"/>
            <a:ext cx="3771897" cy="1508105"/>
          </a:xfrm>
          <a:prstGeom prst="rect">
            <a:avLst/>
          </a:prstGeom>
          <a:noFill/>
          <a:ln w="63500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General Genius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Multi-modal </a:t>
            </a:r>
          </a:p>
          <a:p>
            <a:pPr algn="ctr"/>
            <a:r>
              <a:rPr lang="en-US" sz="2800" dirty="0">
                <a:solidFill>
                  <a:srgbClr val="FFC000"/>
                </a:solidFill>
              </a:rPr>
              <a:t>70B + </a:t>
            </a:r>
            <a:endParaRPr lang="en-US" sz="2800" dirty="0">
              <a:solidFill>
                <a:srgbClr val="FFF7FF"/>
              </a:solidFill>
            </a:endParaRPr>
          </a:p>
        </p:txBody>
      </p:sp>
      <p:pic>
        <p:nvPicPr>
          <p:cNvPr id="13" name="Graphic 12" descr="Lightning bolt outline">
            <a:extLst>
              <a:ext uri="{FF2B5EF4-FFF2-40B4-BE49-F238E27FC236}">
                <a16:creationId xmlns:a16="http://schemas.microsoft.com/office/drawing/2014/main" id="{D17519CF-028E-7596-B178-EAE36AD5E7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63886" y="240574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487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950C8-31F3-0770-3BCA-788469BBF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3F50652-64A5-52A0-114C-3CFC5E52F42B}"/>
              </a:ext>
            </a:extLst>
          </p:cNvPr>
          <p:cNvSpPr/>
          <p:nvPr/>
        </p:nvSpPr>
        <p:spPr>
          <a:xfrm>
            <a:off x="-20781" y="-81560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2A7B66-728A-7A9C-6652-A2F4288677A4}"/>
              </a:ext>
            </a:extLst>
          </p:cNvPr>
          <p:cNvSpPr txBox="1"/>
          <p:nvPr/>
        </p:nvSpPr>
        <p:spPr>
          <a:xfrm>
            <a:off x="20782" y="-3679"/>
            <a:ext cx="12171217" cy="104644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FFC000"/>
                </a:solidFill>
              </a:rPr>
              <a:t>The need of Small Language Models</a:t>
            </a:r>
            <a:r>
              <a:rPr lang="en-US" sz="4800" b="1" dirty="0">
                <a:solidFill>
                  <a:srgbClr val="FFC000"/>
                </a:solidFill>
                <a:latin typeface="Ink Free" panose="03080402000500000000" pitchFamily="66" charset="0"/>
              </a:rPr>
              <a:t> </a:t>
            </a:r>
          </a:p>
          <a:p>
            <a:pPr algn="ctr"/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84CEDA-C929-9973-4615-A6FA6B2733EF}"/>
              </a:ext>
            </a:extLst>
          </p:cNvPr>
          <p:cNvSpPr txBox="1"/>
          <p:nvPr/>
        </p:nvSpPr>
        <p:spPr>
          <a:xfrm>
            <a:off x="834244" y="1003355"/>
            <a:ext cx="4271156" cy="1569660"/>
          </a:xfrm>
          <a:prstGeom prst="rect">
            <a:avLst/>
          </a:prstGeom>
          <a:noFill/>
          <a:ln w="63500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FFC000"/>
                </a:solidFill>
              </a:rPr>
              <a:t>Cost Efficiency 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Require less compute &amp; are cheaper to run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E9F0A3-3E49-57F2-27B7-6E065092BA19}"/>
              </a:ext>
            </a:extLst>
          </p:cNvPr>
          <p:cNvSpPr txBox="1"/>
          <p:nvPr/>
        </p:nvSpPr>
        <p:spPr>
          <a:xfrm>
            <a:off x="834244" y="2973787"/>
            <a:ext cx="4271156" cy="1569660"/>
          </a:xfrm>
          <a:prstGeom prst="rect">
            <a:avLst/>
          </a:prstGeom>
          <a:noFill/>
          <a:ln w="63500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FFC000"/>
                </a:solidFill>
              </a:rPr>
              <a:t>Low Latency 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Faster inference due to small size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628BF5-EA8A-7113-562C-3585A8484FA1}"/>
              </a:ext>
            </a:extLst>
          </p:cNvPr>
          <p:cNvSpPr txBox="1"/>
          <p:nvPr/>
        </p:nvSpPr>
        <p:spPr>
          <a:xfrm>
            <a:off x="5950524" y="992708"/>
            <a:ext cx="6089075" cy="1569660"/>
          </a:xfrm>
          <a:prstGeom prst="rect">
            <a:avLst/>
          </a:prstGeom>
          <a:noFill/>
          <a:ln w="63500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FFC000"/>
                </a:solidFill>
              </a:rPr>
              <a:t>Data Privacy 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Can be deployed on-premise, ensuring compliance &amp; security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0725E3-95CC-2EE4-9C91-2724EE70B6DB}"/>
              </a:ext>
            </a:extLst>
          </p:cNvPr>
          <p:cNvSpPr txBox="1"/>
          <p:nvPr/>
        </p:nvSpPr>
        <p:spPr>
          <a:xfrm>
            <a:off x="5950523" y="2973787"/>
            <a:ext cx="6089075" cy="1569660"/>
          </a:xfrm>
          <a:prstGeom prst="rect">
            <a:avLst/>
          </a:prstGeom>
          <a:noFill/>
          <a:ln w="63500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FFC000"/>
                </a:solidFill>
              </a:rPr>
              <a:t>Deployment Flexibility  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Many can run on-device, at the edge, or offline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E6BF26A-89B6-D032-1B0C-BDF0F99B3193}"/>
              </a:ext>
            </a:extLst>
          </p:cNvPr>
          <p:cNvSpPr txBox="1"/>
          <p:nvPr/>
        </p:nvSpPr>
        <p:spPr>
          <a:xfrm>
            <a:off x="5930731" y="4904813"/>
            <a:ext cx="6089075" cy="1569660"/>
          </a:xfrm>
          <a:prstGeom prst="rect">
            <a:avLst/>
          </a:prstGeom>
          <a:noFill/>
          <a:ln w="63500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FFC000"/>
                </a:solidFill>
              </a:rPr>
              <a:t>Accuracy for task   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With fine tuning SLMs can perform as-good or even better than LLMs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8996B79-1C61-D286-A1E9-40A72E7E0008}"/>
              </a:ext>
            </a:extLst>
          </p:cNvPr>
          <p:cNvSpPr txBox="1"/>
          <p:nvPr/>
        </p:nvSpPr>
        <p:spPr>
          <a:xfrm>
            <a:off x="834244" y="4860124"/>
            <a:ext cx="4271156" cy="1569660"/>
          </a:xfrm>
          <a:prstGeom prst="rect">
            <a:avLst/>
          </a:prstGeom>
          <a:noFill/>
          <a:ln w="63500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FFC000"/>
                </a:solidFill>
              </a:rPr>
              <a:t>Avoid Vendor Lock In 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Avoid reliance of costly API vendors</a:t>
            </a:r>
          </a:p>
        </p:txBody>
      </p:sp>
    </p:spTree>
    <p:extLst>
      <p:ext uri="{BB962C8B-B14F-4D97-AF65-F5344CB8AC3E}">
        <p14:creationId xmlns:p14="http://schemas.microsoft.com/office/powerpoint/2010/main" val="2804668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0A66D-80D9-CA74-3618-3C8A9A503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94614F9-2DED-96B0-654A-CC1AABAD1244}"/>
              </a:ext>
            </a:extLst>
          </p:cNvPr>
          <p:cNvSpPr/>
          <p:nvPr/>
        </p:nvSpPr>
        <p:spPr>
          <a:xfrm>
            <a:off x="-20781" y="-81560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443D68-4F11-A477-ED47-FF36FF9DC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5607" y="0"/>
            <a:ext cx="7859222" cy="6468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810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C9573-8E2E-7679-B162-5B714B51E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517E1E5-375D-30E3-2B7B-9763BE8B582F}"/>
              </a:ext>
            </a:extLst>
          </p:cNvPr>
          <p:cNvSpPr/>
          <p:nvPr/>
        </p:nvSpPr>
        <p:spPr>
          <a:xfrm>
            <a:off x="-20781" y="-81560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2CFA43-E010-1532-EFD6-40ED6C85FF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782" y="436141"/>
            <a:ext cx="12192000" cy="53108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D40364-9132-19D2-292F-DF36957E0E79}"/>
              </a:ext>
            </a:extLst>
          </p:cNvPr>
          <p:cNvSpPr txBox="1"/>
          <p:nvPr/>
        </p:nvSpPr>
        <p:spPr>
          <a:xfrm>
            <a:off x="7728853" y="664422"/>
            <a:ext cx="41692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Source: https://arxiv.org/pdf/2409.15790</a:t>
            </a:r>
          </a:p>
        </p:txBody>
      </p:sp>
    </p:spTree>
    <p:extLst>
      <p:ext uri="{BB962C8B-B14F-4D97-AF65-F5344CB8AC3E}">
        <p14:creationId xmlns:p14="http://schemas.microsoft.com/office/powerpoint/2010/main" val="3871988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54BF8-2E91-C84D-4F30-91596FCCE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E3E38A-DFCF-E9CE-E7F0-316CED3B3817}"/>
              </a:ext>
            </a:extLst>
          </p:cNvPr>
          <p:cNvSpPr/>
          <p:nvPr/>
        </p:nvSpPr>
        <p:spPr>
          <a:xfrm>
            <a:off x="-20781" y="-81560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B5E8A5-572A-549C-F68A-6606C05ADC0E}"/>
              </a:ext>
            </a:extLst>
          </p:cNvPr>
          <p:cNvSpPr txBox="1"/>
          <p:nvPr/>
        </p:nvSpPr>
        <p:spPr>
          <a:xfrm>
            <a:off x="20782" y="-3679"/>
            <a:ext cx="12171217" cy="104644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Challenges to Consider </a:t>
            </a:r>
            <a:endParaRPr lang="en-US" sz="4800" b="1" dirty="0">
              <a:solidFill>
                <a:srgbClr val="FF0000"/>
              </a:solidFill>
              <a:latin typeface="Ink Free" panose="03080402000500000000" pitchFamily="66" charset="0"/>
            </a:endParaRPr>
          </a:p>
          <a:p>
            <a:pPr algn="ctr"/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46B29A-CB10-DD84-3404-A8EAB2A3062A}"/>
              </a:ext>
            </a:extLst>
          </p:cNvPr>
          <p:cNvSpPr txBox="1"/>
          <p:nvPr/>
        </p:nvSpPr>
        <p:spPr>
          <a:xfrm>
            <a:off x="834243" y="1003355"/>
            <a:ext cx="10523512" cy="1569660"/>
          </a:xfrm>
          <a:prstGeom prst="rect">
            <a:avLst/>
          </a:prstGeom>
          <a:noFill/>
          <a:ln w="63500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C000"/>
                </a:solidFill>
              </a:rPr>
              <a:t>AI Expertise Needed</a:t>
            </a:r>
          </a:p>
          <a:p>
            <a:r>
              <a:rPr lang="en-US" sz="3200" dirty="0">
                <a:solidFill>
                  <a:schemeClr val="bg1"/>
                </a:solidFill>
              </a:rPr>
              <a:t>Fine-tuning and self-hosting requires technical skills  compute &amp; are cheaper to run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772D95-7C5A-3E97-03BE-E996C4508512}"/>
              </a:ext>
            </a:extLst>
          </p:cNvPr>
          <p:cNvSpPr txBox="1"/>
          <p:nvPr/>
        </p:nvSpPr>
        <p:spPr>
          <a:xfrm>
            <a:off x="834244" y="2973787"/>
            <a:ext cx="10523512" cy="1569660"/>
          </a:xfrm>
          <a:prstGeom prst="rect">
            <a:avLst/>
          </a:prstGeom>
          <a:noFill/>
          <a:ln w="63500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C000"/>
                </a:solidFill>
              </a:rPr>
              <a:t>Scalability </a:t>
            </a:r>
          </a:p>
          <a:p>
            <a:r>
              <a:rPr lang="en-US" sz="3200" dirty="0">
                <a:solidFill>
                  <a:schemeClr val="bg1"/>
                </a:solidFill>
              </a:rPr>
              <a:t>If your use grows, retraining the model or upgrading may be needed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0EFEAD8-1E7C-6F2B-9A84-FDCA849DEA5E}"/>
              </a:ext>
            </a:extLst>
          </p:cNvPr>
          <p:cNvSpPr txBox="1"/>
          <p:nvPr/>
        </p:nvSpPr>
        <p:spPr>
          <a:xfrm>
            <a:off x="834243" y="4860124"/>
            <a:ext cx="10523511" cy="1077218"/>
          </a:xfrm>
          <a:prstGeom prst="rect">
            <a:avLst/>
          </a:prstGeom>
          <a:noFill/>
          <a:ln w="63500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C000"/>
                </a:solidFill>
              </a:rPr>
              <a:t>Ongoing Maintenance  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Models need monitoring, updates, and lifecycle management.</a:t>
            </a:r>
          </a:p>
        </p:txBody>
      </p:sp>
    </p:spTree>
    <p:extLst>
      <p:ext uri="{BB962C8B-B14F-4D97-AF65-F5344CB8AC3E}">
        <p14:creationId xmlns:p14="http://schemas.microsoft.com/office/powerpoint/2010/main" val="3867712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33E2C4-6547-6D82-59FD-CBD75C3A9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000319F-83EA-5CD4-10B4-B3FCE9A360B6}"/>
              </a:ext>
            </a:extLst>
          </p:cNvPr>
          <p:cNvSpPr/>
          <p:nvPr/>
        </p:nvSpPr>
        <p:spPr>
          <a:xfrm>
            <a:off x="-20781" y="-81560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87D9D6-109B-84D6-31F8-C4829C559FD2}"/>
              </a:ext>
            </a:extLst>
          </p:cNvPr>
          <p:cNvSpPr txBox="1"/>
          <p:nvPr/>
        </p:nvSpPr>
        <p:spPr>
          <a:xfrm>
            <a:off x="20782" y="-58109"/>
            <a:ext cx="12171217" cy="129266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FC000"/>
                </a:solidFill>
              </a:rPr>
              <a:t>Japan Airlines AI App built using </a:t>
            </a:r>
            <a:r>
              <a:rPr lang="en-US" sz="3200" b="1" dirty="0">
                <a:solidFill>
                  <a:srgbClr val="FF79FF"/>
                </a:solidFill>
              </a:rPr>
              <a:t>Microsoft</a:t>
            </a:r>
            <a:r>
              <a:rPr lang="en-US" sz="3200" b="1" dirty="0">
                <a:solidFill>
                  <a:srgbClr val="FFC000"/>
                </a:solidFill>
              </a:rPr>
              <a:t> </a:t>
            </a:r>
            <a:r>
              <a:rPr lang="en-US" sz="3200" b="1" dirty="0">
                <a:solidFill>
                  <a:srgbClr val="FF79FF"/>
                </a:solidFill>
              </a:rPr>
              <a:t>Phi</a:t>
            </a:r>
            <a:r>
              <a:rPr lang="en-US" sz="3200" b="1" dirty="0">
                <a:solidFill>
                  <a:srgbClr val="FFC000"/>
                </a:solidFill>
              </a:rPr>
              <a:t> </a:t>
            </a:r>
            <a:r>
              <a:rPr lang="en-US" sz="3200" b="1" dirty="0">
                <a:solidFill>
                  <a:srgbClr val="FF79FF"/>
                </a:solidFill>
              </a:rPr>
              <a:t>SLM</a:t>
            </a:r>
            <a:r>
              <a:rPr lang="en-US" sz="3200" b="1" dirty="0">
                <a:solidFill>
                  <a:srgbClr val="FFC000"/>
                </a:solidFill>
              </a:rPr>
              <a:t> reduces handover time from </a:t>
            </a:r>
            <a:r>
              <a:rPr lang="en-US" sz="3200" b="1" dirty="0">
                <a:solidFill>
                  <a:srgbClr val="FF79FF"/>
                </a:solidFill>
                <a:ea typeface="ADLaM Display" panose="02010000000000000000" pitchFamily="2" charset="0"/>
                <a:cs typeface="Aharoni" panose="02010803020104030203" pitchFamily="2" charset="-79"/>
              </a:rPr>
              <a:t>1hr to 20 minutes</a:t>
            </a:r>
            <a:r>
              <a:rPr lang="en-US" sz="3200" b="1" dirty="0">
                <a:solidFill>
                  <a:srgbClr val="FFC000"/>
                </a:solidFill>
              </a:rPr>
              <a:t>, </a:t>
            </a:r>
            <a:r>
              <a:rPr lang="en-US" sz="3200" b="1" dirty="0">
                <a:solidFill>
                  <a:srgbClr val="FF79FF"/>
                </a:solidFill>
                <a:latin typeface="Aharoni" panose="020F0502020204030204" pitchFamily="2" charset="-79"/>
                <a:cs typeface="Aharoni" panose="020F0502020204030204" pitchFamily="2" charset="-79"/>
              </a:rPr>
              <a:t>works offline </a:t>
            </a:r>
            <a:r>
              <a:rPr lang="en-US" sz="3200" b="1" dirty="0">
                <a:solidFill>
                  <a:srgbClr val="FFC000"/>
                </a:solidFill>
              </a:rPr>
              <a:t>&amp; can </a:t>
            </a:r>
            <a:r>
              <a:rPr lang="en-US" sz="3200" b="1" dirty="0">
                <a:solidFill>
                  <a:srgbClr val="FF79FF"/>
                </a:solidFill>
                <a:latin typeface="Abadi" panose="020F0502020204030204" pitchFamily="34" charset="0"/>
              </a:rPr>
              <a:t>translate</a:t>
            </a:r>
          </a:p>
          <a:p>
            <a:pPr algn="ctr"/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D21A684-41E4-B7C6-9045-9FD557D23D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562" y="1122854"/>
            <a:ext cx="7558313" cy="5036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B43D01-FC48-3427-3A49-88409B9B1B42}"/>
              </a:ext>
            </a:extLst>
          </p:cNvPr>
          <p:cNvSpPr txBox="1"/>
          <p:nvPr/>
        </p:nvSpPr>
        <p:spPr>
          <a:xfrm>
            <a:off x="20783" y="6128658"/>
            <a:ext cx="8950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Source:  </a:t>
            </a:r>
            <a:r>
              <a:rPr lang="en-US" sz="1200" dirty="0">
                <a:solidFill>
                  <a:schemeClr val="bg1"/>
                </a:solidFill>
                <a:hlinkClick r:id="rId3"/>
              </a:rPr>
              <a:t>https://news.microsoft.com/source/asia/features/japan-airlines-new-ai-app-will-make-it-easier-for-cabin-attendants-to-report-inflight-events-with-microsofts-phi-4-small-language-model/</a:t>
            </a:r>
            <a:endParaRPr lang="en-US" sz="1200" dirty="0">
              <a:solidFill>
                <a:schemeClr val="bg1"/>
              </a:solidFill>
            </a:endParaRPr>
          </a:p>
          <a:p>
            <a:r>
              <a:rPr lang="en-US" sz="1200" dirty="0">
                <a:solidFill>
                  <a:schemeClr val="bg1"/>
                </a:solidFill>
              </a:rPr>
              <a:t>https://www.fujitsu.com/global/about/resources/news/press-releases/2025/0410-01.html?utm_source=chatgpt.com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2BCF1E-648A-4C0B-6949-218EA5C24BD2}"/>
              </a:ext>
            </a:extLst>
          </p:cNvPr>
          <p:cNvSpPr txBox="1"/>
          <p:nvPr/>
        </p:nvSpPr>
        <p:spPr>
          <a:xfrm>
            <a:off x="7537532" y="2488671"/>
            <a:ext cx="4553934" cy="1754326"/>
          </a:xfrm>
          <a:prstGeom prst="rect">
            <a:avLst/>
          </a:prstGeom>
          <a:noFill/>
          <a:ln w="63500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Japan Airlines cabin attendants need to report inflight events (sick passenger, delay, broken seat, etc. ) for handover. With this AI App, cabin attendants type a few keywords, check a few boxes . The AI app asks few follow up questions and generates the report. </a:t>
            </a:r>
          </a:p>
        </p:txBody>
      </p:sp>
    </p:spTree>
    <p:extLst>
      <p:ext uri="{BB962C8B-B14F-4D97-AF65-F5344CB8AC3E}">
        <p14:creationId xmlns:p14="http://schemas.microsoft.com/office/powerpoint/2010/main" val="4041098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72508-2810-4DE5-83F2-E954B9C1B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E1AF273-A151-B395-CB4D-CEBCD0EBD0E5}"/>
              </a:ext>
            </a:extLst>
          </p:cNvPr>
          <p:cNvSpPr/>
          <p:nvPr/>
        </p:nvSpPr>
        <p:spPr>
          <a:xfrm>
            <a:off x="-20781" y="-81560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39AE11-C97C-6978-EA3D-14BC938146BC}"/>
              </a:ext>
            </a:extLst>
          </p:cNvPr>
          <p:cNvSpPr txBox="1"/>
          <p:nvPr/>
        </p:nvSpPr>
        <p:spPr>
          <a:xfrm>
            <a:off x="805543" y="1879548"/>
            <a:ext cx="10080171" cy="230832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79FF"/>
                </a:solidFill>
                <a:latin typeface="Abadi" panose="020F0502020204030204" pitchFamily="34" charset="0"/>
              </a:rPr>
              <a:t>Objective</a:t>
            </a:r>
            <a:r>
              <a:rPr lang="en-US" sz="3600" b="1" dirty="0">
                <a:solidFill>
                  <a:srgbClr val="FFC000"/>
                </a:solidFill>
                <a:latin typeface="Abadi" panose="020F0502020204030204" pitchFamily="34" charset="0"/>
              </a:rPr>
              <a:t>: Improve job recommendations</a:t>
            </a:r>
          </a:p>
          <a:p>
            <a:endParaRPr lang="en-US" sz="3600" b="1" dirty="0">
              <a:solidFill>
                <a:srgbClr val="FF79FF"/>
              </a:solidFill>
              <a:latin typeface="Abadi" panose="020F0502020204030204" pitchFamily="34" charset="0"/>
            </a:endParaRPr>
          </a:p>
          <a:p>
            <a:r>
              <a:rPr lang="en-US" sz="3600" b="1" dirty="0">
                <a:solidFill>
                  <a:srgbClr val="FFC000"/>
                </a:solidFill>
                <a:latin typeface="Abadi" panose="020F0502020204030204" pitchFamily="34" charset="0"/>
              </a:rPr>
              <a:t>Problem: Poor user experience and lost trust due to </a:t>
            </a:r>
            <a:r>
              <a:rPr lang="en-US" sz="3600" b="1" dirty="0">
                <a:solidFill>
                  <a:srgbClr val="FF0000"/>
                </a:solidFill>
                <a:latin typeface="Abadi" panose="020F0502020204030204" pitchFamily="34" charset="0"/>
              </a:rPr>
              <a:t>low-quality</a:t>
            </a:r>
            <a:r>
              <a:rPr lang="en-US" sz="3600" b="1" dirty="0">
                <a:solidFill>
                  <a:srgbClr val="FFC000"/>
                </a:solidFill>
                <a:latin typeface="Abadi" panose="020F0502020204030204" pitchFamily="34" charset="0"/>
              </a:rPr>
              <a:t> job recommendations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033F4F-24C0-4547-6949-34832BDF31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74" y="22693"/>
            <a:ext cx="3566383" cy="9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8753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85C0F-6578-3265-4930-72FD43645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7D31196-F371-EE81-8421-790DDBD15B46}"/>
              </a:ext>
            </a:extLst>
          </p:cNvPr>
          <p:cNvSpPr/>
          <p:nvPr/>
        </p:nvSpPr>
        <p:spPr>
          <a:xfrm>
            <a:off x="-20781" y="-81560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2321FF-F6BE-4BA5-C39F-AE61DDE66AF0}"/>
              </a:ext>
            </a:extLst>
          </p:cNvPr>
          <p:cNvSpPr txBox="1"/>
          <p:nvPr/>
        </p:nvSpPr>
        <p:spPr>
          <a:xfrm>
            <a:off x="1414154" y="6379029"/>
            <a:ext cx="89501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Source: https://www.</a:t>
            </a:r>
            <a:r>
              <a:rPr lang="en-US" sz="1200" dirty="0">
                <a:solidFill>
                  <a:srgbClr val="FF79FF"/>
                </a:solidFill>
              </a:rPr>
              <a:t>youtube</a:t>
            </a:r>
            <a:r>
              <a:rPr lang="en-US" sz="1200" dirty="0">
                <a:solidFill>
                  <a:schemeClr val="bg1"/>
                </a:solidFill>
              </a:rPr>
              <a:t>.com/watch?v=2vlCqD6igVA&amp;t=635s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4B2413-8CD8-2368-83B9-E39661348E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2" y="117890"/>
            <a:ext cx="1530753" cy="40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A582882-45B2-7CB3-BF6E-C10C92BA1A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0218" y="201972"/>
            <a:ext cx="9164329" cy="505848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1A4AF73-91C6-B14D-8D62-7C4697C08D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9546" y="5634883"/>
            <a:ext cx="7002197" cy="740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141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7FDE04-0DEC-33F8-63CE-0732A3581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D67FE99-5694-1130-A32A-600D0B012F35}"/>
              </a:ext>
            </a:extLst>
          </p:cNvPr>
          <p:cNvSpPr/>
          <p:nvPr/>
        </p:nvSpPr>
        <p:spPr>
          <a:xfrm>
            <a:off x="-20781" y="-81560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DB20B0-A113-8F32-7474-C6C76D6FC683}"/>
              </a:ext>
            </a:extLst>
          </p:cNvPr>
          <p:cNvSpPr txBox="1"/>
          <p:nvPr/>
        </p:nvSpPr>
        <p:spPr>
          <a:xfrm>
            <a:off x="1414154" y="6379029"/>
            <a:ext cx="89501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Source: https://www.youtube.com/watch?v=2vlCqD6igVA&amp;t=635s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0DCA6E-93F3-389D-6F19-8B2AC7BA0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2" y="117890"/>
            <a:ext cx="1530753" cy="40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6A067A0-5431-3E5F-023A-876AE2D000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9546" y="5634883"/>
            <a:ext cx="7002197" cy="7401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1E5402F-59D6-45B9-1AB5-5D747B921B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5789" y="111538"/>
            <a:ext cx="9173855" cy="5115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9678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E52A7-B85D-816F-F61B-FDB85E55E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78E2216-0768-8F93-0C81-F26DF10C3A14}"/>
              </a:ext>
            </a:extLst>
          </p:cNvPr>
          <p:cNvSpPr/>
          <p:nvPr/>
        </p:nvSpPr>
        <p:spPr>
          <a:xfrm>
            <a:off x="-20781" y="-81560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E53B4A-F9F6-C007-15AF-BCBD9C26D962}"/>
              </a:ext>
            </a:extLst>
          </p:cNvPr>
          <p:cNvSpPr txBox="1"/>
          <p:nvPr/>
        </p:nvSpPr>
        <p:spPr>
          <a:xfrm>
            <a:off x="1414154" y="6379029"/>
            <a:ext cx="89501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Source: https://www.youtube.com/watch?v=2vlCqD6igVA&amp;t=635s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9EB014-014E-44EC-29F4-9376ED148B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2" y="117890"/>
            <a:ext cx="1530753" cy="40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2894BE0-2B84-0A1B-FB02-C361846A0F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9546" y="5634883"/>
            <a:ext cx="7002197" cy="7401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CC71AC9-8C34-B791-BCB1-6FF34600AB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5789" y="111538"/>
            <a:ext cx="9173855" cy="5115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4223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00A57-7424-B4CC-9CB3-DC96545BF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AE196F8-C41D-8C96-1E36-37F5E012F36B}"/>
              </a:ext>
            </a:extLst>
          </p:cNvPr>
          <p:cNvSpPr/>
          <p:nvPr/>
        </p:nvSpPr>
        <p:spPr>
          <a:xfrm>
            <a:off x="-20781" y="-81560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64D1CD-B2CC-B0E6-1A26-0011ED5F8195}"/>
              </a:ext>
            </a:extLst>
          </p:cNvPr>
          <p:cNvSpPr txBox="1"/>
          <p:nvPr/>
        </p:nvSpPr>
        <p:spPr>
          <a:xfrm>
            <a:off x="1414154" y="6379029"/>
            <a:ext cx="89501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Source: https://www.youtube.com/watch?v=2vlCqD6igVA&amp;t=635s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FF80B5-BBA2-F8A3-CDE8-AED2331483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2" y="117890"/>
            <a:ext cx="1530753" cy="40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4519927-E10F-FDF0-D9BD-BE4A0BFC9B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9546" y="5634883"/>
            <a:ext cx="7002197" cy="7401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D526FF-D6A2-0DC3-96F8-131845380A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0095" y="155358"/>
            <a:ext cx="9192908" cy="510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536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EBAA9B-0922-07F3-D798-CFDC52B30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F1C3CD6-A677-544A-67A3-1069E11D24C5}"/>
              </a:ext>
            </a:extLst>
          </p:cNvPr>
          <p:cNvSpPr/>
          <p:nvPr/>
        </p:nvSpPr>
        <p:spPr>
          <a:xfrm>
            <a:off x="-20781" y="-81560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EC63A4-B41A-AA28-93F7-FFBEF68DC9DA}"/>
              </a:ext>
            </a:extLst>
          </p:cNvPr>
          <p:cNvSpPr txBox="1"/>
          <p:nvPr/>
        </p:nvSpPr>
        <p:spPr>
          <a:xfrm>
            <a:off x="1414154" y="6379029"/>
            <a:ext cx="89501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Source: https://www.youtube.com/watch?v=2vlCqD6igVA&amp;t=635s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068FAB-716C-20CB-8DD6-365D4952CD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2" y="117890"/>
            <a:ext cx="1530753" cy="40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C3EE87A-A4D5-2910-75F1-14106C84C5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9546" y="5634883"/>
            <a:ext cx="7002197" cy="7401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867F0E3-0591-C7D0-C368-A27D2E66B3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0095" y="117890"/>
            <a:ext cx="9145276" cy="5087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8925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E98D8-AEF9-45D2-5E1F-C1272296F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3A5D0A1-5EAB-2281-A6E3-78012AA664B2}"/>
              </a:ext>
            </a:extLst>
          </p:cNvPr>
          <p:cNvSpPr/>
          <p:nvPr/>
        </p:nvSpPr>
        <p:spPr>
          <a:xfrm>
            <a:off x="-20781" y="-81560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1E3605-064A-B39C-2A7A-8ED6CB11B2A5}"/>
              </a:ext>
            </a:extLst>
          </p:cNvPr>
          <p:cNvSpPr txBox="1"/>
          <p:nvPr/>
        </p:nvSpPr>
        <p:spPr>
          <a:xfrm>
            <a:off x="1414154" y="6379029"/>
            <a:ext cx="89501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Source: https://www.youtube.com/watch?v=2vlCqD6igVA&amp;t=635s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13C720-EFAC-B88E-C341-5770CA8B55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2" y="117890"/>
            <a:ext cx="1530753" cy="40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8E8C1DD-DBBF-3970-2BC4-67F434FC11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9546" y="5634883"/>
            <a:ext cx="7002197" cy="7401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12D6BB3-32E0-56AF-E02E-1D17F2B625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0095" y="0"/>
            <a:ext cx="9192908" cy="5096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4565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8262B3-A5AD-6C41-946B-AA22AC96D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965678F-6FF0-F106-C84E-C23A0F8E0768}"/>
              </a:ext>
            </a:extLst>
          </p:cNvPr>
          <p:cNvSpPr/>
          <p:nvPr/>
        </p:nvSpPr>
        <p:spPr>
          <a:xfrm>
            <a:off x="-20781" y="-81560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803A06-28E7-4860-9C22-92B684A085DC}"/>
              </a:ext>
            </a:extLst>
          </p:cNvPr>
          <p:cNvSpPr txBox="1"/>
          <p:nvPr/>
        </p:nvSpPr>
        <p:spPr>
          <a:xfrm>
            <a:off x="1414154" y="6379029"/>
            <a:ext cx="89501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Source: https://www.youtube.com/watch?v=2vlCqD6igVA&amp;t=635s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34077B-E78B-D9EF-F4C5-F45FB74878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2" y="117890"/>
            <a:ext cx="1530753" cy="40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9E0EF26-306A-2577-119F-D0DD375496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9546" y="5634883"/>
            <a:ext cx="7002197" cy="7401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B16FE92-21AF-590F-6AF9-F164E99EA1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0095" y="111538"/>
            <a:ext cx="9145276" cy="512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21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91FB7-6DC5-6374-3530-6D957C6FA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FAEBBD7-FB7D-CC53-44E1-8EEE076AE7DC}"/>
              </a:ext>
            </a:extLst>
          </p:cNvPr>
          <p:cNvSpPr/>
          <p:nvPr/>
        </p:nvSpPr>
        <p:spPr>
          <a:xfrm>
            <a:off x="-20781" y="-81560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411D7B-3C15-BB23-74F0-59D3B11A90C1}"/>
              </a:ext>
            </a:extLst>
          </p:cNvPr>
          <p:cNvSpPr txBox="1"/>
          <p:nvPr/>
        </p:nvSpPr>
        <p:spPr>
          <a:xfrm>
            <a:off x="1414154" y="6379029"/>
            <a:ext cx="89501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Source: https://www.youtube.com/watch?v=2vlCqD6igVA&amp;t=635s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E5BB3E-283F-15B2-49B2-915C387795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2" y="117890"/>
            <a:ext cx="1530753" cy="40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F069DD2-BF3C-47A0-2086-523C336522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9546" y="5634883"/>
            <a:ext cx="7002197" cy="7401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987B606-F52E-E466-050C-8DFED51CBB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0218" y="111538"/>
            <a:ext cx="9211961" cy="5087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3004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003FD-7443-A218-FD94-952FE5F09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4D0233-3D42-0666-6859-D1165006E4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2725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15185</TotalTime>
  <Words>455</Words>
  <Application>Microsoft Office PowerPoint</Application>
  <PresentationFormat>Widescreen</PresentationFormat>
  <Paragraphs>55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Abadi</vt:lpstr>
      <vt:lpstr>ADLaM Display</vt:lpstr>
      <vt:lpstr>Aharoni</vt:lpstr>
      <vt:lpstr>Aptos</vt:lpstr>
      <vt:lpstr>Arial</vt:lpstr>
      <vt:lpstr>Calibri</vt:lpstr>
      <vt:lpstr>Calibri Light</vt:lpstr>
      <vt:lpstr>Ink Free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Sandeep Arora</dc:creator>
  <cp:lastModifiedBy>Sandeep Arora</cp:lastModifiedBy>
  <cp:revision>931</cp:revision>
  <dcterms:created xsi:type="dcterms:W3CDTF">2024-02-17T16:11:40Z</dcterms:created>
  <dcterms:modified xsi:type="dcterms:W3CDTF">2025-12-23T22:05:08Z</dcterms:modified>
</cp:coreProperties>
</file>